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2" r:id="rId4"/>
  </p:sldMasterIdLst>
  <p:notesMasterIdLst>
    <p:notesMasterId r:id="rId28"/>
  </p:notesMasterIdLst>
  <p:sldIdLst>
    <p:sldId id="1546" r:id="rId5"/>
    <p:sldId id="2218" r:id="rId6"/>
    <p:sldId id="2620" r:id="rId7"/>
    <p:sldId id="2058" r:id="rId8"/>
    <p:sldId id="2599" r:id="rId9"/>
    <p:sldId id="2600" r:id="rId10"/>
    <p:sldId id="2075" r:id="rId11"/>
    <p:sldId id="2596" r:id="rId12"/>
    <p:sldId id="2601" r:id="rId13"/>
    <p:sldId id="2617" r:id="rId14"/>
    <p:sldId id="2602" r:id="rId15"/>
    <p:sldId id="2603" r:id="rId16"/>
    <p:sldId id="2604" r:id="rId17"/>
    <p:sldId id="2605" r:id="rId18"/>
    <p:sldId id="2616" r:id="rId19"/>
    <p:sldId id="2618" r:id="rId20"/>
    <p:sldId id="2608" r:id="rId21"/>
    <p:sldId id="2609" r:id="rId22"/>
    <p:sldId id="2615" r:id="rId23"/>
    <p:sldId id="2619" r:id="rId24"/>
    <p:sldId id="2610" r:id="rId25"/>
    <p:sldId id="2614" r:id="rId26"/>
    <p:sldId id="215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8" autoAdjust="0"/>
  </p:normalViewPr>
  <p:slideViewPr>
    <p:cSldViewPr snapToGrid="0">
      <p:cViewPr varScale="1">
        <p:scale>
          <a:sx n="88" d="100"/>
          <a:sy n="88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597CC-B4D9-4B31-8F65-D1F39F9E1E48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0F15F-A570-498B-97E7-934B289F56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16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403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072EC-EEBD-1AB0-002E-8E19F90E2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71DDB1-6108-E9B2-6315-1DD28B9D8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279282C-7AC3-F3C8-A016-CCE90D6DA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392BA6-A4BD-D758-83BD-CD46F6B14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33BD1-E7AB-4D8D-8F04-1F367BB6FC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519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11023-0061-D902-52CC-923E9A573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4CEBD1B-F94F-083F-5C6D-7777FF57A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A4EB99A-4FA3-CE36-154D-2F5963218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0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545C0D-D832-0069-290C-B89FC3154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7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BE245-F805-D1D7-7329-DFDD6CA7B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4B76F46-FCCB-5302-9416-AB30637649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2FFBFFA-526E-F2C9-A70D-0DEBD9A93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721C94-9974-5439-2559-73BBB3014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152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6AD77-688B-4E39-6E8E-9D9F755B9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F5E98A4-B28E-A582-53D9-D979031D3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40D494-BF9B-ACE5-6B9E-919A683C8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EEDA62-D46E-0473-28C9-CF46B5724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634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CCF28-5D86-9AE5-6383-327BE96C6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475CD4-56EA-D7A2-7E3D-C5C87364A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95066BF-D6EB-54B5-6A6D-4BD13FC85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0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53838E-58AD-CAE3-D298-6598C8DAC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696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A074A-779F-02BE-C76A-145EEF55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65AF8FB-D219-E965-9FF6-66E404552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C950DBB-BBF0-39F6-C652-587EB20A0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0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B87444-D377-60B6-71FC-44E97C178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79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BC958-0497-28E4-40E9-875B3A443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A4D6818-F609-FDBE-8BE7-D28F30959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2CB07D2-F64E-3872-FC0E-016B29EF0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DBE912-C796-3773-D929-CF956B86B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33BD1-E7AB-4D8D-8F04-1F367BB6FC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651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DE3A8-BB83-1A83-8230-D90007057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AB74641-3A8A-C5F2-D85A-98911ED94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3AD8E60-906C-3E70-E7D8-11D32390F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0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711C2F-1D95-A8E1-28A6-A291717A6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486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845DA-0E7F-BC28-DEA3-14295B90E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7A79688-37DD-4D05-363F-4EDD2D5E9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CDAA78A-6F79-7FFA-EC41-AC7C72E96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000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0E88DC-7EC3-A230-6B7A-99D1B3491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602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2AF18-0EE5-A29A-9C91-420CCB4C0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009FB0C-4E19-79F4-E101-DD0963059F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A3F201-831B-56C8-70AF-275A50ADE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8B4DBE-D291-9D99-E66F-4D4AD8294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8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33BD1-E7AB-4D8D-8F04-1F367BB6FC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246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77B4C-EE42-5A95-D2DA-7DA3D45FD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BBFBF57-63D6-32E9-0F19-B6DF7C8C5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9336DA-ABAD-3077-F28F-6980F04F8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5355B1-DB25-9848-314A-B3AED49F1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33BD1-E7AB-4D8D-8F04-1F367BB6FC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725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5ACC9-F946-1EF6-C0E7-72910FB1B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FD10CBF-E108-BF11-3FE7-D78A12137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D9AAA4-E799-4032-2641-14707E647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0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982FC4-8AB8-D359-FC4D-EFF1D8444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822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61279-9293-2025-BE29-E0CF4B6E2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737CC45-BE23-D8C3-A943-628A6F7FE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27D72AD-C2BA-0EBB-4816-EADAE9CE9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000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48CC12-486F-9B54-C2A1-C1177C728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230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33BD1-E7AB-4D8D-8F04-1F367BB6FC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0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39B49-5DEE-CBA4-C88D-DDD16D2E1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925916-76AF-FB40-6CA8-6FA98AAC5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8D8DD43-76E7-2D1C-B829-F7278D2BF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365A08-87E3-132E-5B6D-9A40C3909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133BD1-E7AB-4D8D-8F04-1F367BB6FC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09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23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20025-3BE5-39F3-4A2C-D350458D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884B42-1FA6-7BF3-2528-FCBAFB746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DC706BF-7C46-C905-8725-5EDB90024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000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CCD1B8-8C2C-82B6-B310-E674162E3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3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49393-AFC1-393C-2565-CF8CA725F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91496F-EB25-AC42-DBC5-68031DF5C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42768E0-0050-F97B-E7C4-5E535D815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000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487E84-F396-D91E-2B68-1244313EB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58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46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85F31-1917-8109-C6E4-9EEC92447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E82DA4F-482A-544E-C86D-FAE3CACCE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848387E-CB03-13CC-DBA0-3707C8612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0A211C-F1CC-E0D4-1210-195F5E4A6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031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F9686-79A0-50D5-BE55-B5798EE5E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EA13C1F-D1D9-968E-E2D6-BAD5CB2D5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8179CD-9671-DCC6-2E75-E93F990DB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94DC64-212A-39E4-C4C0-A18353009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8BC6A-A6C8-4F3E-8071-FD09633076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13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mailto:xiangcheng@pku.edu.cn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mailto:xiangcheng@pku.edu.cn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BC637-8D45-DCE5-5EA7-1B2A73673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95E51A-E4FB-14C5-EB28-9D8243F44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F0C132-CDE3-1672-3BE1-722C284C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C5F-F5DA-452F-B997-45218B3966AA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B05AB-8CF0-B984-1DAC-C432CDDB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30A4ED-DBF4-B002-C730-C092399E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B3F8-7B3E-48F4-9CDD-CA03A2FF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4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40238-06A1-E1D6-3DEB-D4BEF69B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D73DE2-9111-700E-5BC3-790ADF4B5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40B4F-30FE-6DA9-951B-74ED259D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C5F-F5DA-452F-B997-45218B3966AA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AC507A-2CF7-56AC-EBEF-C0BB1622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37355D-EB4F-0755-F202-1D9A8986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B3F8-7B3E-48F4-9CDD-CA03A2FF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74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674B48-23FF-139D-2A81-5C03171DE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6F154E-316A-3772-B530-6273CD85F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6B79B0-6553-979D-5E2D-A0DD0D92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C5F-F5DA-452F-B997-45218B3966AA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70240D-1059-F207-9465-BA60DA57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93BFD-2C2D-8963-D3BE-F44CDE65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B3F8-7B3E-48F4-9CDD-CA03A2FF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41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BA105FF-0010-4E13-B98C-BB8AA9A40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75" y="3054931"/>
            <a:ext cx="3257849" cy="3298958"/>
          </a:xfrm>
          <a:prstGeom prst="rect">
            <a:avLst/>
          </a:prstGeom>
        </p:spPr>
      </p:pic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99997E4-0CA1-4789-BE76-FA9AFBD63B36}"/>
              </a:ext>
            </a:extLst>
          </p:cNvPr>
          <p:cNvSpPr txBox="1">
            <a:spLocks/>
          </p:cNvSpPr>
          <p:nvPr userDrawn="1"/>
        </p:nvSpPr>
        <p:spPr>
          <a:xfrm>
            <a:off x="3234497" y="1460629"/>
            <a:ext cx="5076056" cy="2592288"/>
          </a:xfrm>
          <a:prstGeom prst="rect">
            <a:avLst/>
          </a:prstGeom>
        </p:spPr>
        <p:txBody>
          <a:bodyPr anchor="b"/>
          <a:lstStyle>
            <a:lvl1pPr marL="18288" indent="0" algn="l" rtl="0" eaLnBrk="1" latinLnBrk="0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chemeClr val="tx1"/>
                </a:solidFill>
                <a:latin typeface="Times"/>
                <a:cs typeface="Times"/>
              </a:rPr>
              <a:t>  </a:t>
            </a:r>
            <a:r>
              <a:rPr lang="en-US" altLang="zh-CN" sz="3200" baseline="0" dirty="0">
                <a:solidFill>
                  <a:schemeClr val="tx1"/>
                </a:solidFill>
                <a:latin typeface="Times"/>
                <a:cs typeface="Times"/>
              </a:rPr>
              <a:t> </a:t>
            </a:r>
            <a:endParaRPr lang="en-US" sz="28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50ACACEC-7D62-014B-98A1-91F4B5B9C6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5120" y="1311931"/>
            <a:ext cx="9965473" cy="1573676"/>
          </a:xfrm>
        </p:spPr>
        <p:txBody>
          <a:bodyPr anchor="b"/>
          <a:lstStyle>
            <a:lvl1pPr algn="ctr">
              <a:defRPr sz="6000" baseline="0">
                <a:solidFill>
                  <a:srgbClr val="002B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00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5AF33FB3-6C36-4D76-8D74-C813304E94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8" y="144621"/>
            <a:ext cx="2621365" cy="105195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B45A6E9-4FCC-1D15-B63A-6B475780B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80593" y="144621"/>
            <a:ext cx="908842" cy="8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9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9EBB-1B4B-6D4A-A429-9981A482B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16161-9FFB-3348-BDA5-116A2457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02F17-C28D-6345-AAB3-614437EA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A1CF7-76F0-924F-880F-9F035505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r>
              <a:rPr lang="en-US" dirty="0"/>
              <a:t>/61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52F509-7AAE-F945-8668-71B46ABAB69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188" y="1025525"/>
            <a:ext cx="10966450" cy="5375275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3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75D938D-D4E2-4422-A904-A576ED91824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188" y="1025525"/>
            <a:ext cx="5484812" cy="5375275"/>
          </a:xfrm>
        </p:spPr>
        <p:txBody>
          <a:bodyPr numCol="1"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0E53E3D-054C-417B-8572-FC5E06257FE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330141" y="1025525"/>
            <a:ext cx="5484812" cy="5375275"/>
          </a:xfrm>
        </p:spPr>
        <p:txBody>
          <a:bodyPr numCol="1"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2BF7D-0F0C-799C-4D69-4AACE15DC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205" y="-42337"/>
            <a:ext cx="10965590" cy="835576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6147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5352" y="6527381"/>
            <a:ext cx="962683" cy="2780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r>
              <a:rPr lang="en-US" dirty="0"/>
              <a:t>/61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175A1-7D0C-4E55-B02F-DA17FD8BC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DF9C7BB-998D-6CBF-BB54-45C61891AF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351" y="24348"/>
            <a:ext cx="737626" cy="7376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E25043-BB1A-3FD9-12E8-2D24FA02DB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54374" y="15474"/>
            <a:ext cx="737626" cy="7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8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8EF544-1925-487C-90FD-BD6FBE64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98" y="-60194"/>
            <a:ext cx="10965590" cy="8436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6F31B2-2FBB-4C51-8763-3C18C85395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371" y="1005099"/>
            <a:ext cx="10967258" cy="54167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>
              <a:buClr>
                <a:srgbClr val="0432FF"/>
              </a:buClr>
              <a:buFont typeface="Wingdings" pitchFamily="2" charset="2"/>
              <a:buChar char="q"/>
              <a:defRPr sz="2800" baseline="0">
                <a:solidFill>
                  <a:schemeClr val="tx1"/>
                </a:solidFill>
                <a:ea typeface="楷体" panose="02010609060101010101" pitchFamily="49" charset="-122"/>
              </a:defRPr>
            </a:lvl1pPr>
            <a:lvl2pPr marL="685800" indent="-228600">
              <a:buClr>
                <a:srgbClr val="FF0000"/>
              </a:buClr>
              <a:buSzPct val="80000"/>
              <a:buFont typeface="Wingdings" pitchFamily="2" charset="2"/>
              <a:buChar char="v"/>
              <a:defRPr baseline="0">
                <a:ea typeface="楷体" panose="02010609060101010101" pitchFamily="49" charset="-122"/>
              </a:defRPr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baseline="0">
                <a:ea typeface="楷体" panose="02010609060101010101" pitchFamily="49" charset="-122"/>
              </a:defRPr>
            </a:lvl3pPr>
            <a:lvl4pPr marL="16002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5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r>
              <a:rPr lang="en-US" dirty="0"/>
              <a:t>/61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8EF544-1925-487C-90FD-BD6FBE64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98" y="-60194"/>
            <a:ext cx="10965590" cy="8436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6F31B2-2FBB-4C51-8763-3C18C85395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371" y="1005099"/>
            <a:ext cx="10967258" cy="54167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>
              <a:buClr>
                <a:srgbClr val="0432FF"/>
              </a:buClr>
              <a:buFont typeface="Wingdings" pitchFamily="2" charset="2"/>
              <a:buChar char="q"/>
              <a:defRPr sz="2800" baseline="0">
                <a:solidFill>
                  <a:schemeClr val="tx1"/>
                </a:solidFill>
                <a:ea typeface="楷体" panose="02010609060101010101" pitchFamily="49" charset="-122"/>
              </a:defRPr>
            </a:lvl1pPr>
            <a:lvl2pPr marL="685800" indent="-228600">
              <a:buClr>
                <a:srgbClr val="FF0000"/>
              </a:buClr>
              <a:buSzPct val="80000"/>
              <a:buFont typeface="Wingdings" pitchFamily="2" charset="2"/>
              <a:buChar char="v"/>
              <a:defRPr baseline="0">
                <a:ea typeface="楷体" panose="02010609060101010101" pitchFamily="49" charset="-122"/>
              </a:defRPr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baseline="0">
                <a:ea typeface="楷体" panose="02010609060101010101" pitchFamily="49" charset="-122"/>
              </a:defRPr>
            </a:lvl3pPr>
            <a:lvl4pPr marL="16002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401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BA105FF-0010-4E13-B98C-BB8AA9A40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75" y="3054931"/>
            <a:ext cx="3257849" cy="3298958"/>
          </a:xfrm>
          <a:prstGeom prst="rect">
            <a:avLst/>
          </a:prstGeom>
        </p:spPr>
      </p:pic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99997E4-0CA1-4789-BE76-FA9AFBD63B36}"/>
              </a:ext>
            </a:extLst>
          </p:cNvPr>
          <p:cNvSpPr txBox="1">
            <a:spLocks/>
          </p:cNvSpPr>
          <p:nvPr userDrawn="1"/>
        </p:nvSpPr>
        <p:spPr>
          <a:xfrm>
            <a:off x="3234497" y="1460629"/>
            <a:ext cx="5076056" cy="2592288"/>
          </a:xfrm>
          <a:prstGeom prst="rect">
            <a:avLst/>
          </a:prstGeom>
        </p:spPr>
        <p:txBody>
          <a:bodyPr anchor="b"/>
          <a:lstStyle>
            <a:lvl1pPr marL="18288" indent="0" algn="l" rtl="0" eaLnBrk="1" latinLnBrk="0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chemeClr val="tx1"/>
                </a:solidFill>
                <a:latin typeface="Times"/>
                <a:cs typeface="Times"/>
              </a:rPr>
              <a:t>  </a:t>
            </a:r>
            <a:r>
              <a:rPr lang="en-US" altLang="zh-CN" sz="3200" baseline="0" dirty="0">
                <a:solidFill>
                  <a:schemeClr val="tx1"/>
                </a:solidFill>
                <a:latin typeface="Times"/>
                <a:cs typeface="Times"/>
              </a:rPr>
              <a:t> </a:t>
            </a:r>
            <a:endParaRPr lang="en-US" sz="28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EA18F-67B9-459A-8EEB-2327B4FE7262}"/>
              </a:ext>
            </a:extLst>
          </p:cNvPr>
          <p:cNvSpPr txBox="1"/>
          <p:nvPr userDrawn="1"/>
        </p:nvSpPr>
        <p:spPr>
          <a:xfrm>
            <a:off x="1982804" y="3285874"/>
            <a:ext cx="79215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200" b="1" i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Georgia" charset="0"/>
              </a:rPr>
              <a:t>程 翔 </a:t>
            </a:r>
            <a:endParaRPr lang="en-US" altLang="zh-CN" sz="3200" b="1" i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Georgia" charset="0"/>
            </a:endParaRPr>
          </a:p>
          <a:p>
            <a:pPr algn="ctr">
              <a:lnSpc>
                <a:spcPct val="100000"/>
              </a:lnSpc>
            </a:pPr>
            <a:endParaRPr lang="en-US" altLang="zh-CN" sz="3200" b="1" i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Georgia" charset="0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800" b="1" i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Georgia" charset="0"/>
              </a:rPr>
              <a:t>北京大学博雅特聘教授</a:t>
            </a:r>
            <a:endParaRPr lang="en-US" altLang="zh-CN" sz="2800" b="1" i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Georgia" charset="0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800" b="1" i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Georgia" charset="0"/>
              </a:rPr>
              <a:t>北京大学 电子学院</a:t>
            </a:r>
            <a:endParaRPr lang="en-US" altLang="zh-CN" sz="2800" b="1" i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Georgia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"/>
                <a:ea typeface="+mn-ea"/>
                <a:cs typeface="Time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xiangcheng@pku.edu.cn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  </a:t>
            </a:r>
          </a:p>
          <a:p>
            <a:pPr algn="ctr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"/>
                <a:cs typeface="Times"/>
              </a:rPr>
              <a:t>  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50ACACEC-7D62-014B-98A1-91F4B5B9C6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5120" y="1311931"/>
            <a:ext cx="9965473" cy="1573676"/>
          </a:xfrm>
        </p:spPr>
        <p:txBody>
          <a:bodyPr anchor="b"/>
          <a:lstStyle>
            <a:lvl1pPr algn="ctr">
              <a:defRPr sz="6000" baseline="0">
                <a:solidFill>
                  <a:srgbClr val="002B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00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5AF33FB3-6C36-4D76-8D74-C813304E94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8" y="144621"/>
            <a:ext cx="2621365" cy="105195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44EE3C9-4136-CA2C-0E88-D72E72E3D6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80593" y="144621"/>
            <a:ext cx="908842" cy="8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13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9EBB-1B4B-6D4A-A429-9981A482B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16161-9FFB-3348-BDA5-116A2457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02F17-C28D-6345-AAB3-614437EA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A1CF7-76F0-924F-880F-9F035505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r>
              <a:rPr lang="en-US" dirty="0"/>
              <a:t>/</a:t>
            </a:r>
            <a:r>
              <a:rPr lang="en-US" altLang="zh-CN" dirty="0"/>
              <a:t>52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52F509-7AAE-F945-8668-71B46ABAB69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188" y="1025525"/>
            <a:ext cx="10966450" cy="5375275"/>
          </a:xfrm>
        </p:spPr>
        <p:txBody>
          <a:bodyPr/>
          <a:lstStyle>
            <a:lvl1pPr>
              <a:buClr>
                <a:srgbClr val="0432FF"/>
              </a:buCl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40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EF6CA9-17CB-6FFB-5A9C-0EDB2E70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22DF71-8D56-61DC-14BC-3D99D5AD8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C1E372-BF07-D105-1703-2535A7A2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C5F-F5DA-452F-B997-45218B3966AA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5215A1-162B-995A-5EFF-A6DAEF11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D0B007-20EC-8FF0-9799-5C86AEB0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B3F8-7B3E-48F4-9CDD-CA03A2FF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742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r>
              <a:rPr lang="en-US" dirty="0"/>
              <a:t>/</a:t>
            </a:r>
            <a:r>
              <a:rPr lang="en-US" altLang="zh-CN" dirty="0"/>
              <a:t>52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8EF544-1925-487C-90FD-BD6FBE64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98" y="-60194"/>
            <a:ext cx="10965590" cy="8436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6F31B2-2FBB-4C51-8763-3C18C85395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371" y="1005099"/>
            <a:ext cx="10967258" cy="54167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>
              <a:buClr>
                <a:srgbClr val="0432FF"/>
              </a:buClr>
              <a:buFont typeface="Wingdings" pitchFamily="2" charset="2"/>
              <a:buChar char="q"/>
              <a:defRPr sz="2800" baseline="0">
                <a:solidFill>
                  <a:schemeClr val="tx1"/>
                </a:solidFill>
                <a:ea typeface="楷体" panose="02010609060101010101" pitchFamily="49" charset="-122"/>
              </a:defRPr>
            </a:lvl1pPr>
            <a:lvl2pPr marL="685800" indent="-228600">
              <a:buClr>
                <a:srgbClr val="FF0000"/>
              </a:buClr>
              <a:buSzPct val="80000"/>
              <a:buFont typeface="Wingdings" pitchFamily="2" charset="2"/>
              <a:buChar char="v"/>
              <a:defRPr baseline="0">
                <a:ea typeface="楷体" panose="02010609060101010101" pitchFamily="49" charset="-122"/>
              </a:defRPr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baseline="0">
                <a:ea typeface="楷体" panose="02010609060101010101" pitchFamily="49" charset="-122"/>
              </a:defRPr>
            </a:lvl3pPr>
            <a:lvl4pPr marL="16002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2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5E226-4F45-7F72-4C23-F255E9DC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8A5468-1D9D-1CD6-953F-CCA1832D2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rgbClr val="0432FF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FDDDBC-00D3-D556-09DB-DB5BA71D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0F9D4-F41A-7F0D-6F3E-0845708D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AFB9CE-0124-4658-6E5F-AF702929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E7E2-E056-534C-AC0D-452D475DAF5A}" type="slidenum">
              <a:rPr kumimoji="1" lang="zh-CN" altLang="en-US" smtClean="0"/>
              <a:t>‹#›</a:t>
            </a:fld>
            <a:r>
              <a:rPr kumimoji="1" lang="en-US" altLang="zh-CN" dirty="0"/>
              <a:t>/52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8496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BA105FF-0010-4E13-B98C-BB8AA9A40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75" y="3054931"/>
            <a:ext cx="3257849" cy="3298958"/>
          </a:xfrm>
          <a:prstGeom prst="rect">
            <a:avLst/>
          </a:prstGeom>
        </p:spPr>
      </p:pic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99997E4-0CA1-4789-BE76-FA9AFBD63B36}"/>
              </a:ext>
            </a:extLst>
          </p:cNvPr>
          <p:cNvSpPr txBox="1">
            <a:spLocks/>
          </p:cNvSpPr>
          <p:nvPr userDrawn="1"/>
        </p:nvSpPr>
        <p:spPr>
          <a:xfrm>
            <a:off x="3234497" y="1460629"/>
            <a:ext cx="5076056" cy="2592288"/>
          </a:xfrm>
          <a:prstGeom prst="rect">
            <a:avLst/>
          </a:prstGeom>
        </p:spPr>
        <p:txBody>
          <a:bodyPr anchor="b"/>
          <a:lstStyle>
            <a:lvl1pPr marL="18288" indent="0" algn="l" rtl="0" eaLnBrk="1" latinLnBrk="0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chemeClr val="tx1"/>
                </a:solidFill>
                <a:latin typeface="Times"/>
                <a:cs typeface="Times"/>
              </a:rPr>
              <a:t>  </a:t>
            </a:r>
            <a:r>
              <a:rPr lang="en-US" altLang="zh-CN" sz="3200" baseline="0" dirty="0">
                <a:solidFill>
                  <a:schemeClr val="tx1"/>
                </a:solidFill>
                <a:latin typeface="Times"/>
                <a:cs typeface="Times"/>
              </a:rPr>
              <a:t> </a:t>
            </a:r>
            <a:endParaRPr lang="en-US" sz="28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EA18F-67B9-459A-8EEB-2327B4FE7262}"/>
              </a:ext>
            </a:extLst>
          </p:cNvPr>
          <p:cNvSpPr txBox="1"/>
          <p:nvPr userDrawn="1"/>
        </p:nvSpPr>
        <p:spPr>
          <a:xfrm>
            <a:off x="1982804" y="3581715"/>
            <a:ext cx="7921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200" b="1" i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Georgia" charset="0"/>
              </a:rPr>
              <a:t>程 翔 </a:t>
            </a:r>
            <a:endParaRPr lang="en-US" altLang="zh-CN" sz="3200" b="1" i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Georgia" charset="0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800" b="1" i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Georgia" charset="0"/>
              </a:rPr>
              <a:t>北京大学博雅特聘教授</a:t>
            </a:r>
            <a:endParaRPr lang="en-US" altLang="zh-CN" sz="2800" b="1" i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Georgia" charset="0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800" b="1" i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Georgia" charset="0"/>
              </a:rPr>
              <a:t>北京大学 电子学院</a:t>
            </a:r>
            <a:endParaRPr lang="en-US" altLang="zh-CN" sz="2800" b="1" i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Georgia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"/>
                <a:ea typeface="+mn-ea"/>
                <a:cs typeface="Time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xiangcheng@pku.edu.cn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"/>
                <a:ea typeface="+mn-ea"/>
                <a:cs typeface="Times"/>
              </a:rPr>
              <a:t>  </a:t>
            </a:r>
          </a:p>
          <a:p>
            <a:pPr algn="ctr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"/>
                <a:cs typeface="Times"/>
              </a:rPr>
              <a:t>  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50ACACEC-7D62-014B-98A1-91F4B5B9C6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5120" y="1311931"/>
            <a:ext cx="9965473" cy="1573676"/>
          </a:xfrm>
        </p:spPr>
        <p:txBody>
          <a:bodyPr anchor="b"/>
          <a:lstStyle>
            <a:lvl1pPr algn="ctr">
              <a:defRPr sz="6000" baseline="0">
                <a:solidFill>
                  <a:srgbClr val="002B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00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5AF33FB3-6C36-4D76-8D74-C813304E94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8" y="144621"/>
            <a:ext cx="2621365" cy="105195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B45A6E9-4FCC-1D15-B63A-6B475780BC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80593" y="144621"/>
            <a:ext cx="908842" cy="8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7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9EBB-1B4B-6D4A-A429-9981A482B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16161-9FFB-3348-BDA5-116A2457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02F17-C28D-6345-AAB3-614437EA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A1CF7-76F0-924F-880F-9F035505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r>
              <a:rPr lang="en-US" dirty="0"/>
              <a:t>/28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52F509-7AAE-F945-8668-71B46ABAB69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188" y="1025525"/>
            <a:ext cx="10966450" cy="5375275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241003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75D938D-D4E2-4422-A904-A576ED91824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188" y="1025525"/>
            <a:ext cx="5484812" cy="5375275"/>
          </a:xfrm>
        </p:spPr>
        <p:txBody>
          <a:bodyPr numCol="1"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0E53E3D-054C-417B-8572-FC5E06257FE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330141" y="1025525"/>
            <a:ext cx="5484812" cy="5375275"/>
          </a:xfrm>
        </p:spPr>
        <p:txBody>
          <a:bodyPr numCol="1"/>
          <a:lstStyle>
            <a:lvl1pPr>
              <a:defRPr baseline="0">
                <a:ea typeface="楷体" panose="02010609060101010101" pitchFamily="49" charset="-122"/>
              </a:defRPr>
            </a:lvl1pPr>
            <a:lvl2pPr>
              <a:defRPr baseline="0">
                <a:ea typeface="楷体" panose="02010609060101010101" pitchFamily="49" charset="-122"/>
              </a:defRPr>
            </a:lvl2pPr>
            <a:lvl3pPr>
              <a:defRPr baseline="0">
                <a:ea typeface="楷体" panose="02010609060101010101" pitchFamily="49" charset="-122"/>
              </a:defRPr>
            </a:lvl3pPr>
            <a:lvl4pPr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2BF7D-0F0C-799C-4D69-4AACE15DC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205" y="-42337"/>
            <a:ext cx="10965590" cy="835576"/>
          </a:xfrm>
        </p:spPr>
        <p:txBody>
          <a:bodyPr/>
          <a:lstStyle>
            <a:lvl1pPr>
              <a:defRPr baseline="0">
                <a:ea typeface="楷体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12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15352" y="6527381"/>
            <a:ext cx="962683" cy="2780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r>
              <a:rPr lang="en-US" dirty="0"/>
              <a:t>/61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175A1-7D0C-4E55-B02F-DA17FD8BC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DF9C7BB-998D-6CBF-BB54-45C61891AF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351" y="24348"/>
            <a:ext cx="737626" cy="7376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E25043-BB1A-3FD9-12E8-2D24FA02DB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54374" y="15474"/>
            <a:ext cx="737626" cy="7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67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8EF544-1925-487C-90FD-BD6FBE64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98" y="-60194"/>
            <a:ext cx="10965590" cy="8436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6F31B2-2FBB-4C51-8763-3C18C85395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371" y="1005099"/>
            <a:ext cx="10967258" cy="54167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>
              <a:buClr>
                <a:srgbClr val="0432FF"/>
              </a:buClr>
              <a:buFont typeface="Wingdings" pitchFamily="2" charset="2"/>
              <a:buChar char="q"/>
              <a:defRPr sz="2800" baseline="0">
                <a:solidFill>
                  <a:schemeClr val="tx1"/>
                </a:solidFill>
                <a:ea typeface="楷体" panose="02010609060101010101" pitchFamily="49" charset="-122"/>
              </a:defRPr>
            </a:lvl1pPr>
            <a:lvl2pPr marL="685800" indent="-228600">
              <a:buClr>
                <a:srgbClr val="FF0000"/>
              </a:buClr>
              <a:buSzPct val="80000"/>
              <a:buFont typeface="Wingdings" pitchFamily="2" charset="2"/>
              <a:buChar char="v"/>
              <a:defRPr baseline="0">
                <a:ea typeface="楷体" panose="02010609060101010101" pitchFamily="49" charset="-122"/>
              </a:defRPr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baseline="0">
                <a:ea typeface="楷体" panose="02010609060101010101" pitchFamily="49" charset="-122"/>
              </a:defRPr>
            </a:lvl3pPr>
            <a:lvl4pPr marL="16002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839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r>
              <a:rPr lang="en-US" dirty="0"/>
              <a:t>/61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8EF544-1925-487C-90FD-BD6FBE64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98" y="-60194"/>
            <a:ext cx="10965590" cy="8436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6F31B2-2FBB-4C51-8763-3C18C85395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371" y="1005099"/>
            <a:ext cx="10967258" cy="54167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>
              <a:buClr>
                <a:srgbClr val="0432FF"/>
              </a:buClr>
              <a:buFont typeface="Wingdings" pitchFamily="2" charset="2"/>
              <a:buChar char="q"/>
              <a:defRPr sz="2800" baseline="0">
                <a:solidFill>
                  <a:schemeClr val="tx1"/>
                </a:solidFill>
                <a:ea typeface="楷体" panose="02010609060101010101" pitchFamily="49" charset="-122"/>
              </a:defRPr>
            </a:lvl1pPr>
            <a:lvl2pPr marL="685800" indent="-228600">
              <a:buClr>
                <a:srgbClr val="FF0000"/>
              </a:buClr>
              <a:buSzPct val="80000"/>
              <a:buFont typeface="Wingdings" pitchFamily="2" charset="2"/>
              <a:buChar char="v"/>
              <a:defRPr baseline="0">
                <a:ea typeface="楷体" panose="02010609060101010101" pitchFamily="49" charset="-122"/>
              </a:defRPr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baseline="0">
                <a:ea typeface="楷体" panose="02010609060101010101" pitchFamily="49" charset="-122"/>
              </a:defRPr>
            </a:lvl3pPr>
            <a:lvl4pPr marL="16002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baseline="0">
                <a:ea typeface="楷体" panose="02010609060101010101" pitchFamily="49" charset="-122"/>
              </a:defRPr>
            </a:lvl4pPr>
            <a:lvl5pPr>
              <a:defRPr baseline="0"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63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17469-44A3-DA3E-D52D-213348C3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FE99CC-9DDB-FBE1-C97D-71D5A6777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57A8E9-B946-9475-3806-20F4D730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C5F-F5DA-452F-B997-45218B3966AA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72880D-247F-41F3-8D45-C3A9F2AB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7E3C27-8CBB-24EA-35F3-D9247AD8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B3F8-7B3E-48F4-9CDD-CA03A2FF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30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D6212-1840-E52A-DEE1-1899CD60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65EE30-2A22-36EE-8037-E34A8325E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5EBF763-56F7-0F84-1E0E-1ECAA7B67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945FEE-AEC3-2DC4-67E7-BE6A197C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C5F-F5DA-452F-B997-45218B3966AA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41E759-4A63-93B0-E63F-DDD4C4F8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C37A02-44EA-801E-501F-0D80DEFD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B3F8-7B3E-48F4-9CDD-CA03A2FF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19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19C0DF-5D4F-EDF6-6B1D-E95E11C7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DC89F-CD0F-136A-630E-3B36ADB61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E22DD7-A750-7FB6-F79B-8600EDBA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F2C532-1BF8-D2C1-E063-1BC958538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67EB6B9-4AC8-E45B-19C3-6E097057A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95B44A6-53D8-F43E-6EA7-584F3EAA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C5F-F5DA-452F-B997-45218B3966AA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E2D346-1202-6AA9-9584-204B5E29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C61909-4EE4-B8AE-9F25-E33A5F29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B3F8-7B3E-48F4-9CDD-CA03A2FF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5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AFDC9-2C18-C9D3-95C3-EC3B954A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E7F739-611F-695B-3A79-03E26C15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C5F-F5DA-452F-B997-45218B3966AA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44ECF73-FE24-1115-71D3-9BC8BD71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19F939-8527-7C4B-AEEE-2B02C6DA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B3F8-7B3E-48F4-9CDD-CA03A2FF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5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B3BECF-A061-02D2-004E-B9D47476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C5F-F5DA-452F-B997-45218B3966AA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C92E60-9FB6-0008-036D-665C7912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DB0A77-1C50-0EF1-335F-8B6E2615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B3F8-7B3E-48F4-9CDD-CA03A2FF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20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DDA21-B87C-6248-8525-BA60C008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141D07-933F-9439-62C5-6F5CFB988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E2E81A-AF6F-4028-16B2-5771CAA03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C093F1-7098-E015-66A2-83DB270A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C5F-F5DA-452F-B997-45218B3966AA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C6342F-DC89-BD70-402D-CE847331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F6C4E0-B7F5-C064-FA5A-9D255851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B3F8-7B3E-48F4-9CDD-CA03A2FF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B0758-AD07-230E-C2A9-620447CD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ABA633-C2D9-726E-0A69-9B656EF28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E7F502-B608-880E-BD9C-F2F0C5F63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98D00-3D33-761F-1749-E3315EB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C5F-F5DA-452F-B997-45218B3966AA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4E835B-8B7E-A887-0C3D-84A30070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14B44E-11B8-65F2-7BC5-6F1BEB58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B3F8-7B3E-48F4-9CDD-CA03A2FF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53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2C8008-1B1E-5236-9F87-C37675FC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40432E-A4B7-952F-999E-658008163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7779C4-F216-A4D4-443A-7A959E1FC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E8C5F-F5DA-452F-B997-45218B3966AA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576FB-47ED-8CD8-1118-ABC62E6F5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1C5A3E-8510-478B-CD56-15EB37B7D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B3F8-7B3E-48F4-9CDD-CA03A2FFD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74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205" y="-42337"/>
            <a:ext cx="10965590" cy="83557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371" y="1013673"/>
            <a:ext cx="10967258" cy="54041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698" y="6518838"/>
            <a:ext cx="1434233" cy="27807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4932" y="6518837"/>
            <a:ext cx="8570419" cy="27807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5352" y="6518838"/>
            <a:ext cx="962683" cy="27807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6B1412D-7D1A-487A-8DED-7CC66C6CE86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351" y="24348"/>
            <a:ext cx="737626" cy="7376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864691-85F7-7CD1-3BF0-DD5F3A9F9C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54374" y="15474"/>
            <a:ext cx="737626" cy="724703"/>
          </a:xfrm>
          <a:prstGeom prst="rect">
            <a:avLst/>
          </a:prstGeom>
        </p:spPr>
      </p:pic>
      <p:cxnSp>
        <p:nvCxnSpPr>
          <p:cNvPr id="9" name="直线连接符 2">
            <a:extLst>
              <a:ext uri="{FF2B5EF4-FFF2-40B4-BE49-F238E27FC236}">
                <a16:creationId xmlns:a16="http://schemas.microsoft.com/office/drawing/2014/main" id="{9C3551A5-5069-3103-9E4A-9836ABB29610}"/>
              </a:ext>
            </a:extLst>
          </p:cNvPr>
          <p:cNvCxnSpPr>
            <a:cxnSpLocks/>
          </p:cNvCxnSpPr>
          <p:nvPr userDrawn="1"/>
        </p:nvCxnSpPr>
        <p:spPr>
          <a:xfrm>
            <a:off x="0" y="783771"/>
            <a:ext cx="12192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52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002B85"/>
          </a:solidFill>
          <a:latin typeface="+mj-lt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rgbClr val="A40503"/>
        </a:buClr>
        <a:buFont typeface="Wingdings" pitchFamily="2" charset="2"/>
        <a:buChar char="q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432FF"/>
        </a:buClr>
        <a:buFont typeface="Wingdings" pitchFamily="2" charset="2"/>
        <a:buChar char="v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Ø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5">
            <a:lumMod val="75000"/>
          </a:schemeClr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205" y="-42337"/>
            <a:ext cx="10965590" cy="83557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371" y="1013673"/>
            <a:ext cx="10967258" cy="54041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698" y="6518838"/>
            <a:ext cx="1434233" cy="27807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4932" y="6518837"/>
            <a:ext cx="8570419" cy="27807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5352" y="6518838"/>
            <a:ext cx="962683" cy="27807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r>
              <a:rPr lang="en-US" altLang="zh-CN" dirty="0"/>
              <a:t>/52</a:t>
            </a:r>
            <a:endParaRPr lang="en-US" dirty="0"/>
          </a:p>
        </p:txBody>
      </p:sp>
      <p:pic>
        <p:nvPicPr>
          <p:cNvPr id="12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6B1412D-7D1A-487A-8DED-7CC66C6CE86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351" y="24348"/>
            <a:ext cx="737626" cy="737626"/>
          </a:xfrm>
          <a:prstGeom prst="rect">
            <a:avLst/>
          </a:prstGeom>
        </p:spPr>
      </p:pic>
      <p:cxnSp>
        <p:nvCxnSpPr>
          <p:cNvPr id="9" name="直线连接符 2">
            <a:extLst>
              <a:ext uri="{FF2B5EF4-FFF2-40B4-BE49-F238E27FC236}">
                <a16:creationId xmlns:a16="http://schemas.microsoft.com/office/drawing/2014/main" id="{9C3551A5-5069-3103-9E4A-9836ABB29610}"/>
              </a:ext>
            </a:extLst>
          </p:cNvPr>
          <p:cNvCxnSpPr>
            <a:cxnSpLocks/>
          </p:cNvCxnSpPr>
          <p:nvPr userDrawn="1"/>
        </p:nvCxnSpPr>
        <p:spPr>
          <a:xfrm>
            <a:off x="0" y="783771"/>
            <a:ext cx="12192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D9FFE0EF-740B-6115-DF50-6F206ABCE69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54374" y="15474"/>
            <a:ext cx="737626" cy="7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002B85"/>
          </a:solidFill>
          <a:latin typeface="+mj-lt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rgbClr val="A40503"/>
        </a:buClr>
        <a:buFont typeface="Wingdings" pitchFamily="2" charset="2"/>
        <a:buChar char="q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432FF"/>
        </a:buClr>
        <a:buFont typeface="Wingdings" pitchFamily="2" charset="2"/>
        <a:buChar char="v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Ø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5">
            <a:lumMod val="75000"/>
          </a:schemeClr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205" y="-42337"/>
            <a:ext cx="10965590" cy="83557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371" y="1013673"/>
            <a:ext cx="10967258" cy="54041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698" y="6518838"/>
            <a:ext cx="1434233" cy="27807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4932" y="6518837"/>
            <a:ext cx="8570419" cy="27807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5352" y="6518838"/>
            <a:ext cx="962683" cy="27807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6B1412D-7D1A-487A-8DED-7CC66C6CE86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351" y="24348"/>
            <a:ext cx="737626" cy="7376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864691-85F7-7CD1-3BF0-DD5F3A9F9C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54374" y="15474"/>
            <a:ext cx="737626" cy="724703"/>
          </a:xfrm>
          <a:prstGeom prst="rect">
            <a:avLst/>
          </a:prstGeom>
        </p:spPr>
      </p:pic>
      <p:cxnSp>
        <p:nvCxnSpPr>
          <p:cNvPr id="9" name="直线连接符 2">
            <a:extLst>
              <a:ext uri="{FF2B5EF4-FFF2-40B4-BE49-F238E27FC236}">
                <a16:creationId xmlns:a16="http://schemas.microsoft.com/office/drawing/2014/main" id="{9C3551A5-5069-3103-9E4A-9836ABB29610}"/>
              </a:ext>
            </a:extLst>
          </p:cNvPr>
          <p:cNvCxnSpPr>
            <a:cxnSpLocks/>
          </p:cNvCxnSpPr>
          <p:nvPr userDrawn="1"/>
        </p:nvCxnSpPr>
        <p:spPr>
          <a:xfrm>
            <a:off x="0" y="783771"/>
            <a:ext cx="12192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4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002B85"/>
          </a:solidFill>
          <a:latin typeface="+mj-lt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rgbClr val="A40503"/>
        </a:buClr>
        <a:buFont typeface="Wingdings" pitchFamily="2" charset="2"/>
        <a:buChar char="q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432FF"/>
        </a:buClr>
        <a:buFont typeface="Wingdings" pitchFamily="2" charset="2"/>
        <a:buChar char="v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Ø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5">
            <a:lumMod val="75000"/>
          </a:schemeClr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boxunliu@stu.pku.edu.c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datasets/PPASS/som2025/tree/mai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liuboxun/WiFo/tree/main" TargetMode="External"/><Relationship Id="rId7" Type="http://schemas.openxmlformats.org/officeDocument/2006/relationships/hyperlink" Target="https://github.com/xuanyv/LLM4W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github.com/liuboxun/LLM4CP" TargetMode="External"/><Relationship Id="rId5" Type="http://schemas.openxmlformats.org/officeDocument/2006/relationships/hyperlink" Target="https://github.com/liuboxun/WiFo" TargetMode="External"/><Relationship Id="rId4" Type="http://schemas.openxmlformats.org/officeDocument/2006/relationships/hyperlink" Target="https://github.com/xuanyv/SoM2025-baselin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iuboxun/WiFo/discussions/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xyliu25@stu.pku.edu.cn" TargetMode="External"/><Relationship Id="rId4" Type="http://schemas.openxmlformats.org/officeDocument/2006/relationships/hyperlink" Target="mailto:boxunliu@stu.pku.edu.c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3B6A9-1105-8647-87E6-2687B7AC9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572" y="1450666"/>
            <a:ext cx="10874870" cy="178437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b="1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ITU AI/ML Challenge:</a:t>
            </a:r>
            <a:r>
              <a:rPr lang="zh-CN" altLang="en-US" sz="3600" b="1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lang="en-US" altLang="zh-CN" sz="3600" b="1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altLang="zh-CN" sz="3600" b="1" i="1" u="sng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Wireless foundation model (WiFo) empowered SoM system design</a:t>
            </a:r>
            <a:endParaRPr lang="en-US" sz="3200" b="1" i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0715E7-8736-93FE-9470-10FCA2175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t="14843" r="29408" b="15099"/>
          <a:stretch>
            <a:fillRect/>
          </a:stretch>
        </p:blipFill>
        <p:spPr>
          <a:xfrm>
            <a:off x="10639075" y="5462335"/>
            <a:ext cx="1268268" cy="120945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B4D9E06-962A-E100-C73F-00CC306FC95C}"/>
              </a:ext>
            </a:extLst>
          </p:cNvPr>
          <p:cNvSpPr txBox="1"/>
          <p:nvPr/>
        </p:nvSpPr>
        <p:spPr>
          <a:xfrm>
            <a:off x="2470413" y="4006682"/>
            <a:ext cx="830720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 dirty="0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Speaker:</a:t>
            </a:r>
            <a:r>
              <a:rPr lang="zh-CN" altLang="en-US" b="1" dirty="0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Boxun Liu* &amp;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Xuesong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Cai</a:t>
            </a:r>
            <a:endParaRPr lang="en-US" altLang="zh-CN" b="1" i="0" dirty="0">
              <a:solidFill>
                <a:srgbClr val="02081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buNone/>
            </a:pPr>
            <a:r>
              <a:rPr lang="en-US" altLang="zh-CN" b="1" i="0" dirty="0">
                <a:solidFill>
                  <a:srgbClr val="0208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Organizer:</a:t>
            </a:r>
            <a:r>
              <a:rPr lang="zh-CN" altLang="en-US" b="1" i="0" dirty="0">
                <a:solidFill>
                  <a:srgbClr val="0208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Pervasive Connectivity and Networked Intelligence (PCNI)</a:t>
            </a:r>
            <a:r>
              <a:rPr lang="zh-CN" altLang="en-US" dirty="0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Group, School of Electronics, Peking University</a:t>
            </a:r>
          </a:p>
          <a:p>
            <a:pPr algn="l">
              <a:spcBef>
                <a:spcPts val="600"/>
              </a:spcBef>
              <a:buNone/>
            </a:pPr>
            <a:r>
              <a:rPr lang="en-US" altLang="zh-CN" b="1" i="0" dirty="0">
                <a:solidFill>
                  <a:srgbClr val="0208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n-US" altLang="zh-CN" i="0" dirty="0">
                <a:solidFill>
                  <a:srgbClr val="0208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ITU AI for Good</a:t>
            </a:r>
          </a:p>
          <a:p>
            <a:pPr algn="l">
              <a:spcBef>
                <a:spcPts val="600"/>
              </a:spcBef>
              <a:buNone/>
            </a:pPr>
            <a:r>
              <a:rPr lang="en-US" altLang="zh-CN" b="1" dirty="0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b="1" i="0" dirty="0">
                <a:solidFill>
                  <a:srgbClr val="0208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ponsorship</a:t>
            </a:r>
            <a:r>
              <a:rPr lang="en-US" altLang="zh-CN" i="0" dirty="0">
                <a:solidFill>
                  <a:srgbClr val="0208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Huawei Technologies Co., Ltd.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EAB844-5894-C7DD-A704-EAFE889146BB}"/>
              </a:ext>
            </a:extLst>
          </p:cNvPr>
          <p:cNvSpPr txBox="1"/>
          <p:nvPr/>
        </p:nvSpPr>
        <p:spPr>
          <a:xfrm>
            <a:off x="4370469" y="6302455"/>
            <a:ext cx="3859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26, 2025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674EEA-E112-CD0D-EF4F-D700783D28D9}"/>
              </a:ext>
            </a:extLst>
          </p:cNvPr>
          <p:cNvSpPr txBox="1"/>
          <p:nvPr/>
        </p:nvSpPr>
        <p:spPr>
          <a:xfrm>
            <a:off x="4228765" y="5846406"/>
            <a:ext cx="4142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zh-CN" dirty="0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boxunliu@stu.pku.edu.cn</a:t>
            </a:r>
            <a:r>
              <a:rPr lang="en-US" altLang="zh-CN" dirty="0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E631B6-CBBB-2798-4B7D-6D89B2CEBAF8}"/>
              </a:ext>
            </a:extLst>
          </p:cNvPr>
          <p:cNvSpPr txBox="1"/>
          <p:nvPr/>
        </p:nvSpPr>
        <p:spPr>
          <a:xfrm>
            <a:off x="3713018" y="3366600"/>
            <a:ext cx="7678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——Webinar for </a:t>
            </a:r>
            <a:r>
              <a:rPr lang="en-US" altLang="zh-CN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Synesthesia of Machines (SoM) Challenge 2025</a:t>
            </a:r>
          </a:p>
        </p:txBody>
      </p:sp>
    </p:spTree>
    <p:extLst>
      <p:ext uri="{BB962C8B-B14F-4D97-AF65-F5344CB8AC3E}">
        <p14:creationId xmlns:p14="http://schemas.microsoft.com/office/powerpoint/2010/main" val="131368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16F24-93B8-7E84-FAF4-FFBB73248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AC110-1A7C-F675-7099-A1F398FC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796" y="-115844"/>
            <a:ext cx="1962407" cy="8355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kumimoji="0" lang="en-US" altLang="zh-CN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C27B314-87D2-E9B7-B685-D793762AAFCD}"/>
              </a:ext>
            </a:extLst>
          </p:cNvPr>
          <p:cNvSpPr txBox="1">
            <a:spLocks/>
          </p:cNvSpPr>
          <p:nvPr/>
        </p:nvSpPr>
        <p:spPr>
          <a:xfrm>
            <a:off x="458191" y="1085509"/>
            <a:ext cx="11275616" cy="45886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A40503"/>
              </a:buClr>
              <a:buFont typeface="Wingdings" pitchFamily="2" charset="2"/>
              <a:buChar char="q"/>
              <a:defRPr sz="28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432FF"/>
              </a:buClr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Background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SoM and WiFo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Problem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tatement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Evaluation Criteria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Datasets and Baselines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ompetition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Procedure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8">
            <a:extLst>
              <a:ext uri="{FF2B5EF4-FFF2-40B4-BE49-F238E27FC236}">
                <a16:creationId xmlns:a16="http://schemas.microsoft.com/office/drawing/2014/main" id="{B8F5452B-771B-50C2-B044-16326CB5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2" y="6518838"/>
            <a:ext cx="962683" cy="27807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97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EF8C-999B-C61C-3943-452F5F8AC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0AE0-184E-66AE-F771-AA2821A9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Problem Statement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D00222-0EB8-810C-4569-E40B0DC50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377" y="4124560"/>
            <a:ext cx="5821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48AE7CD-916A-DD77-1224-C64C1884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97" y="833780"/>
            <a:ext cx="10849545" cy="592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2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1D097-6E1D-66D0-C666-F39AB1DE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6F4A-FD45-CA29-8CED-814F54EB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Problem Statement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93B297-1A51-F093-8CE6-C700416EF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377" y="4124560"/>
            <a:ext cx="5821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7006DD-055F-3844-9ECB-F84A3FA5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20" y="962290"/>
            <a:ext cx="10954465" cy="46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6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F5A7D-DD18-CE1D-32DA-35A394B8C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26EA-BEBA-32B7-729E-8D59C444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Problem Statement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7F154C-609D-3D00-5F99-3C7A1B497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377" y="4124560"/>
            <a:ext cx="5821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2CDDC42-DA99-9832-F100-68EC0C7A1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77" y="996901"/>
            <a:ext cx="10673152" cy="55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3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0B2FE-623A-4346-15F1-07FAC2B1D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5909-611A-4BE8-2132-C2BCA38A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Evaluation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0F715C-5856-60AC-2200-004FB6DE9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66" y="946536"/>
            <a:ext cx="8117548" cy="19178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9A8BD-E5E4-308E-BAF4-E835F0FB0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966" y="2864399"/>
            <a:ext cx="7612163" cy="20757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2FD592-CE85-43D1-7239-5A7C866D9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967" y="4940137"/>
            <a:ext cx="7841388" cy="1917863"/>
          </a:xfrm>
          <a:prstGeom prst="rect">
            <a:avLst/>
          </a:prstGeom>
        </p:spPr>
      </p:pic>
      <p:sp>
        <p:nvSpPr>
          <p:cNvPr id="13" name="TextBox 100">
            <a:extLst>
              <a:ext uri="{FF2B5EF4-FFF2-40B4-BE49-F238E27FC236}">
                <a16:creationId xmlns:a16="http://schemas.microsoft.com/office/drawing/2014/main" id="{6AB963B9-376A-23D4-9D29-49429A0EB5BA}"/>
              </a:ext>
            </a:extLst>
          </p:cNvPr>
          <p:cNvSpPr txBox="1"/>
          <p:nvPr/>
        </p:nvSpPr>
        <p:spPr>
          <a:xfrm>
            <a:off x="202457" y="3237197"/>
            <a:ext cx="1977570" cy="83557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anchor="ctr" anchorCtr="0">
            <a:noAutofit/>
          </a:bodyPr>
          <a:lstStyle>
            <a:defPPr>
              <a:defRPr lang="zh-CN"/>
            </a:defPPr>
            <a:lvl1pPr algn="ctr">
              <a:defRPr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Task-specific score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00">
                <a:extLst>
                  <a:ext uri="{FF2B5EF4-FFF2-40B4-BE49-F238E27FC236}">
                    <a16:creationId xmlns:a16="http://schemas.microsoft.com/office/drawing/2014/main" id="{D1CB3C84-86C2-73BB-E577-9C59BFF9CC82}"/>
                  </a:ext>
                </a:extLst>
              </p:cNvPr>
              <p:cNvSpPr txBox="1"/>
              <p:nvPr/>
            </p:nvSpPr>
            <p:spPr>
              <a:xfrm>
                <a:off x="8405212" y="2251892"/>
                <a:ext cx="2464317" cy="405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108000" anchor="ctr" anchorCtr="0">
                <a:noAutofit/>
              </a:bodyPr>
              <a:lstStyle>
                <a:defPPr>
                  <a:defRPr lang="zh-CN"/>
                </a:defPPr>
                <a:lvl1pPr algn="ctr">
                  <a:defRPr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lvl="0">
                  <a:buClr>
                    <a:srgbClr val="0432FF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𝑁𝑀𝑆𝐸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00">
                <a:extLst>
                  <a:ext uri="{FF2B5EF4-FFF2-40B4-BE49-F238E27FC236}">
                    <a16:creationId xmlns:a16="http://schemas.microsoft.com/office/drawing/2014/main" id="{D1CB3C84-86C2-73BB-E577-9C59BFF9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212" y="2251892"/>
                <a:ext cx="2464317" cy="405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00">
                <a:extLst>
                  <a:ext uri="{FF2B5EF4-FFF2-40B4-BE49-F238E27FC236}">
                    <a16:creationId xmlns:a16="http://schemas.microsoft.com/office/drawing/2014/main" id="{015328A6-A4D6-71DB-C8FA-F05A22F65009}"/>
                  </a:ext>
                </a:extLst>
              </p:cNvPr>
              <p:cNvSpPr txBox="1"/>
              <p:nvPr/>
            </p:nvSpPr>
            <p:spPr>
              <a:xfrm>
                <a:off x="8405211" y="6152726"/>
                <a:ext cx="2464317" cy="405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108000" anchor="ctr" anchorCtr="0">
                <a:noAutofit/>
              </a:bodyPr>
              <a:lstStyle>
                <a:defPPr>
                  <a:defRPr lang="zh-CN"/>
                </a:defPPr>
                <a:lvl1pPr algn="ctr">
                  <a:defRPr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lvl="0">
                  <a:buClr>
                    <a:srgbClr val="0432FF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𝑀𝐴𝐸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00">
                <a:extLst>
                  <a:ext uri="{FF2B5EF4-FFF2-40B4-BE49-F238E27FC236}">
                    <a16:creationId xmlns:a16="http://schemas.microsoft.com/office/drawing/2014/main" id="{015328A6-A4D6-71DB-C8FA-F05A22F65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211" y="6152726"/>
                <a:ext cx="2464317" cy="405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701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8719C-7A7C-3D24-0749-7E1B6517F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AB52-55F6-A034-9A41-3A88C40B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Evaluation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57FCF8-8CD4-9416-FD31-C79750AF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24" y="999626"/>
            <a:ext cx="9246560" cy="22963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9C7F6B8-3922-2242-B959-DEF81A230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524" y="3368197"/>
            <a:ext cx="9464562" cy="1133431"/>
          </a:xfrm>
          <a:prstGeom prst="rect">
            <a:avLst/>
          </a:prstGeom>
        </p:spPr>
      </p:pic>
      <p:sp>
        <p:nvSpPr>
          <p:cNvPr id="9" name="TextBox 100">
            <a:extLst>
              <a:ext uri="{FF2B5EF4-FFF2-40B4-BE49-F238E27FC236}">
                <a16:creationId xmlns:a16="http://schemas.microsoft.com/office/drawing/2014/main" id="{FF2F9D9A-3891-B06E-2DD3-019AA8BDDAA2}"/>
              </a:ext>
            </a:extLst>
          </p:cNvPr>
          <p:cNvSpPr txBox="1"/>
          <p:nvPr/>
        </p:nvSpPr>
        <p:spPr>
          <a:xfrm>
            <a:off x="102945" y="1455901"/>
            <a:ext cx="1977570" cy="1110744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anchor="ctr" anchorCtr="0">
            <a:noAutofit/>
          </a:bodyPr>
          <a:lstStyle>
            <a:defPPr>
              <a:defRPr lang="zh-CN"/>
            </a:defPPr>
            <a:lvl1pPr algn="ctr">
              <a:defRPr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Model practicality score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100">
            <a:extLst>
              <a:ext uri="{FF2B5EF4-FFF2-40B4-BE49-F238E27FC236}">
                <a16:creationId xmlns:a16="http://schemas.microsoft.com/office/drawing/2014/main" id="{C0B34331-8968-CBBD-C089-19DBB29947FB}"/>
              </a:ext>
            </a:extLst>
          </p:cNvPr>
          <p:cNvSpPr txBox="1"/>
          <p:nvPr/>
        </p:nvSpPr>
        <p:spPr>
          <a:xfrm>
            <a:off x="102945" y="3446225"/>
            <a:ext cx="1977570" cy="647380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anchor="ctr" anchorCtr="0">
            <a:noAutofit/>
          </a:bodyPr>
          <a:lstStyle>
            <a:defPPr>
              <a:defRPr lang="zh-CN"/>
            </a:defPPr>
            <a:lvl1pPr algn="ctr">
              <a:defRPr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Final score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0">
            <a:extLst>
              <a:ext uri="{FF2B5EF4-FFF2-40B4-BE49-F238E27FC236}">
                <a16:creationId xmlns:a16="http://schemas.microsoft.com/office/drawing/2014/main" id="{1B84D6EC-24B9-6A65-DECA-109F46C675CC}"/>
              </a:ext>
            </a:extLst>
          </p:cNvPr>
          <p:cNvSpPr txBox="1"/>
          <p:nvPr/>
        </p:nvSpPr>
        <p:spPr>
          <a:xfrm>
            <a:off x="2851041" y="4877362"/>
            <a:ext cx="7031746" cy="7206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anchor="ctr" anchorCtr="0">
            <a:noAutofit/>
          </a:bodyPr>
          <a:lstStyle>
            <a:defPPr>
              <a:defRPr lang="zh-CN"/>
            </a:defPPr>
            <a:lvl1pPr algn="ctr">
              <a:defRPr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Note: Param refers to the number of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fine-tuned parameters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not the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total number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model parameters.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00">
                <a:extLst>
                  <a:ext uri="{FF2B5EF4-FFF2-40B4-BE49-F238E27FC236}">
                    <a16:creationId xmlns:a16="http://schemas.microsoft.com/office/drawing/2014/main" id="{13FE05D2-B020-1B4B-DEB9-AEA5B3809BB4}"/>
                  </a:ext>
                </a:extLst>
              </p:cNvPr>
              <p:cNvSpPr txBox="1"/>
              <p:nvPr/>
            </p:nvSpPr>
            <p:spPr>
              <a:xfrm>
                <a:off x="5680179" y="1338921"/>
                <a:ext cx="4621455" cy="405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108000" anchor="ctr" anchorCtr="0">
                <a:noAutofit/>
              </a:bodyPr>
              <a:lstStyle>
                <a:defPPr>
                  <a:defRPr lang="zh-CN"/>
                </a:defPPr>
                <a:lvl1pPr algn="ctr">
                  <a:defRPr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lvl="0">
                  <a:buClr>
                    <a:srgbClr val="0432FF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=10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altLang="zh-CN" sz="2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𝑚𝑖𝑛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0.001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00">
                <a:extLst>
                  <a:ext uri="{FF2B5EF4-FFF2-40B4-BE49-F238E27FC236}">
                    <a16:creationId xmlns:a16="http://schemas.microsoft.com/office/drawing/2014/main" id="{13FE05D2-B020-1B4B-DEB9-AEA5B3809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179" y="1338921"/>
                <a:ext cx="4621455" cy="405100"/>
              </a:xfrm>
              <a:prstGeom prst="rect">
                <a:avLst/>
              </a:prstGeom>
              <a:blipFill>
                <a:blip r:embed="rId5"/>
                <a:stretch>
                  <a:fillRect t="-1111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31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19F56-1067-07F5-08BA-C8840043C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5DD1EC-9C49-D10B-86EF-C11B7D7F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796" y="-115844"/>
            <a:ext cx="1962407" cy="8355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kumimoji="0" lang="en-US" altLang="zh-CN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1B784A-8136-1AB1-2543-C461255FAECD}"/>
              </a:ext>
            </a:extLst>
          </p:cNvPr>
          <p:cNvSpPr txBox="1">
            <a:spLocks/>
          </p:cNvSpPr>
          <p:nvPr/>
        </p:nvSpPr>
        <p:spPr>
          <a:xfrm>
            <a:off x="458191" y="1085509"/>
            <a:ext cx="11275616" cy="45886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A40503"/>
              </a:buClr>
              <a:buFont typeface="Wingdings" pitchFamily="2" charset="2"/>
              <a:buChar char="q"/>
              <a:defRPr sz="28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432FF"/>
              </a:buClr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Background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SoM and WiFo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Problem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tatement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Evaluation Criteria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Datasets and Baselines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ompetition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Procedure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8">
            <a:extLst>
              <a:ext uri="{FF2B5EF4-FFF2-40B4-BE49-F238E27FC236}">
                <a16:creationId xmlns:a16="http://schemas.microsoft.com/office/drawing/2014/main" id="{F5EEF1FC-4D70-B3EE-BDE5-D30BB1F3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2" y="6518838"/>
            <a:ext cx="962683" cy="27807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625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C216B-EBF5-3910-44C2-7A3B5F386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644A-00A6-C5EF-5167-71C951E4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Dataset source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E94955E-0210-A82D-B1DA-E145C650855D}"/>
              </a:ext>
            </a:extLst>
          </p:cNvPr>
          <p:cNvSpPr/>
          <p:nvPr/>
        </p:nvSpPr>
        <p:spPr>
          <a:xfrm>
            <a:off x="94540" y="924834"/>
            <a:ext cx="118929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Pre-training dataset</a:t>
            </a:r>
            <a:endParaRPr lang="nn-NO" altLang="zh-CN" sz="200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WiFo-Base is pretrained on 16 unlabeled wireless channel datasets that cover a wide range of scenarios, including diverse antenna configurations, carrier frequencies, and user mobility patterns.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(Optional)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Participants may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further pretrain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WiFo-Base on additional unlabeled datasets to enhance generalization and overall performance.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9A9095-8676-5F2F-FA74-C42235D58EBE}"/>
              </a:ext>
            </a:extLst>
          </p:cNvPr>
          <p:cNvSpPr/>
          <p:nvPr/>
        </p:nvSpPr>
        <p:spPr>
          <a:xfrm>
            <a:off x="94540" y="2680920"/>
            <a:ext cx="1151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**Downstream fine-tuning dataset:</a:t>
            </a: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hlinkClick r:id="rId3"/>
              </a:rPr>
              <a:t>https://huggingface.co/datasets/PPASS/som2025/tree/main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E22BB8-C495-9853-04CE-86B338E0D3B9}"/>
              </a:ext>
            </a:extLst>
          </p:cNvPr>
          <p:cNvSpPr txBox="1"/>
          <p:nvPr/>
        </p:nvSpPr>
        <p:spPr>
          <a:xfrm>
            <a:off x="94540" y="3175123"/>
            <a:ext cx="7741462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Dedicated datasets will be provided for each downstream task to fine-tune WiFo-Base. The dataset for each task includes a training set, a validation set, a public testing set, and a hidden challenge testing set (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the latter two without labels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marL="1257300" lvl="2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Training set and validation set is used for fine-tuning</a:t>
            </a:r>
          </a:p>
          <a:p>
            <a:pPr marL="1257300" lvl="2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Public testing set is for evaluation during development phase: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online evaluation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by the system for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submitted results</a:t>
            </a:r>
          </a:p>
          <a:p>
            <a:pPr marL="1257300" lvl="2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Hidden challenge testing set is reserved for test phase: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manual evaluation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by the organizers for the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submitted code</a:t>
            </a:r>
            <a:endParaRPr lang="nn-NO" altLang="zh-CN" b="1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11AADB2-0310-27FE-CBB8-934F363A8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02" y="3175123"/>
            <a:ext cx="3471970" cy="33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48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0D5BB-209E-24D8-BCAA-3AB26C45B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0357-2EE7-AAC8-198B-92763A3A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Other sources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1D4F154-78AB-6302-B41D-D5A607388411}"/>
              </a:ext>
            </a:extLst>
          </p:cNvPr>
          <p:cNvSpPr/>
          <p:nvPr/>
        </p:nvSpPr>
        <p:spPr>
          <a:xfrm>
            <a:off x="149542" y="3792614"/>
            <a:ext cx="1189291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Strict rule on downstream training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It is strictly prohibited to fine-tune WiFo-Base on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any external datasets for downstream tasks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Violations will result in immediate disqualification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80F0CD2-D35E-6D01-614A-CA78CE078D52}"/>
              </a:ext>
            </a:extLst>
          </p:cNvPr>
          <p:cNvSpPr/>
          <p:nvPr/>
        </p:nvSpPr>
        <p:spPr>
          <a:xfrm>
            <a:off x="149542" y="972854"/>
            <a:ext cx="11892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Model weights and code resources for this challenge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***Pre-trained weights of WiFo-Base: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hlinkClick r:id="rId3"/>
              </a:rPr>
              <a:t>https://huggingface.co/liuboxun/WiFo/tree/main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***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Baseline 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codes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[includes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training scripts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for the three tasks,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instructions to reproduce the scores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and the 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expected submission format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.]: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hlinkClick r:id="rId4"/>
              </a:rPr>
              <a:t>https://github.com/xuanyv/SoM2025-baseline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0ADE11-B675-CCE8-F01D-EBDED98CA132}"/>
              </a:ext>
            </a:extLst>
          </p:cNvPr>
          <p:cNvSpPr/>
          <p:nvPr/>
        </p:nvSpPr>
        <p:spPr>
          <a:xfrm>
            <a:off x="149542" y="2497011"/>
            <a:ext cx="118929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Other resources for reference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Inference codes for WiFo: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hlinkClick r:id="rId5"/>
              </a:rPr>
              <a:t>https://github.com/liuboxun/WiFo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Other fine-tuning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odes: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hlinkClick r:id="rId6"/>
              </a:rPr>
              <a:t>https://github.com/liuboxun/LLM4CP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;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hlinkClick r:id="rId7"/>
              </a:rPr>
              <a:t>https://github.com/xuanyv/LLM4WM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838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2A16E-EFFE-2DEB-EFE0-8A3CEBBEC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A1E5-E931-927E-BD23-64CC17D5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Baselines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2593064-7B66-5349-6213-89485DE54E56}"/>
              </a:ext>
            </a:extLst>
          </p:cNvPr>
          <p:cNvSpPr/>
          <p:nvPr/>
        </p:nvSpPr>
        <p:spPr>
          <a:xfrm>
            <a:off x="94540" y="849047"/>
            <a:ext cx="1209746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Introduction to the WiFo fine-tuning code (first open-source release)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Task1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First interpolate </a:t>
            </a: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to obtain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raw CSI, then use the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WiFo encoder–decoder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to reconstruct the estimated CSI.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Task2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Use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WiFo-encoder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to extract channel representations, and then apply a linear classifier to obtain the prediction.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Task3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Extract channel features with the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WiFo-encoder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combine them with RGB features, and predict the user’s position.</a:t>
            </a:r>
          </a:p>
        </p:txBody>
      </p: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3AC09E20-5080-93F7-3BCC-856E8813009D}"/>
              </a:ext>
            </a:extLst>
          </p:cNvPr>
          <p:cNvGrpSpPr/>
          <p:nvPr/>
        </p:nvGrpSpPr>
        <p:grpSpPr>
          <a:xfrm>
            <a:off x="299604" y="4397237"/>
            <a:ext cx="4791507" cy="2380410"/>
            <a:chOff x="5308846" y="4445982"/>
            <a:chExt cx="4791507" cy="238041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75F13AB-CEE8-07C8-B4B1-EA250B2A48EF}"/>
                </a:ext>
              </a:extLst>
            </p:cNvPr>
            <p:cNvGrpSpPr/>
            <p:nvPr/>
          </p:nvGrpSpPr>
          <p:grpSpPr>
            <a:xfrm rot="16200000">
              <a:off x="5931213" y="5189351"/>
              <a:ext cx="1938536" cy="451798"/>
              <a:chOff x="1319279" y="4440284"/>
              <a:chExt cx="1081259" cy="252000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F07AE815-FDA9-93F1-4E78-2535BCB8B366}"/>
                  </a:ext>
                </a:extLst>
              </p:cNvPr>
              <p:cNvSpPr/>
              <p:nvPr/>
            </p:nvSpPr>
            <p:spPr>
              <a:xfrm rot="5400000">
                <a:off x="1733909" y="4025654"/>
                <a:ext cx="252000" cy="1081259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0431D1C5-AB54-2FF6-A5E7-A6DC0E7B03A8}"/>
                  </a:ext>
                </a:extLst>
              </p:cNvPr>
              <p:cNvSpPr txBox="1"/>
              <p:nvPr/>
            </p:nvSpPr>
            <p:spPr>
              <a:xfrm>
                <a:off x="1544155" y="4492080"/>
                <a:ext cx="645725" cy="1545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WiFo Encoder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5221422-DCA0-2AC6-3E17-A19D3DE9FB95}"/>
                </a:ext>
              </a:extLst>
            </p:cNvPr>
            <p:cNvGrpSpPr/>
            <p:nvPr/>
          </p:nvGrpSpPr>
          <p:grpSpPr>
            <a:xfrm>
              <a:off x="5308846" y="4987862"/>
              <a:ext cx="1290981" cy="947708"/>
              <a:chOff x="252998" y="1082379"/>
              <a:chExt cx="720071" cy="528604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A14C7125-DB01-A9DA-60C3-8095258166EA}"/>
                  </a:ext>
                </a:extLst>
              </p:cNvPr>
              <p:cNvGrpSpPr/>
              <p:nvPr/>
            </p:nvGrpSpPr>
            <p:grpSpPr>
              <a:xfrm>
                <a:off x="421646" y="1082379"/>
                <a:ext cx="392861" cy="395388"/>
                <a:chOff x="795452" y="4354091"/>
                <a:chExt cx="392861" cy="395388"/>
              </a:xfrm>
            </p:grpSpPr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8B6F90CC-7CE0-D289-1C30-A7A58CF032EC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8" t="7480" r="9390" b="10626"/>
                <a:stretch/>
              </p:blipFill>
              <p:spPr>
                <a:xfrm>
                  <a:off x="900313" y="4354091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12" name="图片 11">
                  <a:extLst>
                    <a:ext uri="{FF2B5EF4-FFF2-40B4-BE49-F238E27FC236}">
                      <a16:creationId xmlns:a16="http://schemas.microsoft.com/office/drawing/2014/main" id="{C03EDF7B-BC08-AD8D-061B-BABB97DABE4F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2" t="7481" r="9393" b="10630"/>
                <a:stretch/>
              </p:blipFill>
              <p:spPr>
                <a:xfrm>
                  <a:off x="863135" y="4381788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13" name="图片 12">
                  <a:extLst>
                    <a:ext uri="{FF2B5EF4-FFF2-40B4-BE49-F238E27FC236}">
                      <a16:creationId xmlns:a16="http://schemas.microsoft.com/office/drawing/2014/main" id="{10CB2B05-75BD-66E6-BEA8-89F6E8C8DEF6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2" t="7481" r="9393" b="10630"/>
                <a:stretch/>
              </p:blipFill>
              <p:spPr>
                <a:xfrm>
                  <a:off x="827673" y="4422718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14" name="图片 13">
                  <a:extLst>
                    <a:ext uri="{FF2B5EF4-FFF2-40B4-BE49-F238E27FC236}">
                      <a16:creationId xmlns:a16="http://schemas.microsoft.com/office/drawing/2014/main" id="{B9FDA093-0339-C343-6249-5DAC49B10458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2" t="7481" r="9393" b="10630"/>
                <a:stretch/>
              </p:blipFill>
              <p:spPr>
                <a:xfrm>
                  <a:off x="795452" y="4461479"/>
                  <a:ext cx="288000" cy="288000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B5C4A9C4-1EB1-4B44-F83C-EB21ED709EFA}"/>
                  </a:ext>
                </a:extLst>
              </p:cNvPr>
              <p:cNvSpPr txBox="1"/>
              <p:nvPr/>
            </p:nvSpPr>
            <p:spPr>
              <a:xfrm>
                <a:off x="252998" y="1466107"/>
                <a:ext cx="720071" cy="144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CSI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4D0DC00-4408-368C-2454-F3551F300DDA}"/>
                </a:ext>
              </a:extLst>
            </p:cNvPr>
            <p:cNvCxnSpPr>
              <a:cxnSpLocks/>
            </p:cNvCxnSpPr>
            <p:nvPr/>
          </p:nvCxnSpPr>
          <p:spPr>
            <a:xfrm>
              <a:off x="8666978" y="5430524"/>
              <a:ext cx="445534" cy="0"/>
            </a:xfrm>
            <a:prstGeom prst="line">
              <a:avLst/>
            </a:prstGeom>
            <a:noFill/>
            <a:ln w="9525" cap="rnd" cmpd="sng" algn="ctr">
              <a:solidFill>
                <a:srgbClr val="ED7D31"/>
              </a:solidFill>
              <a:prstDash val="sysDash"/>
              <a:round/>
              <a:headEnd type="none" w="med" len="med"/>
              <a:tailEnd type="stealth" w="sm" len="sm"/>
            </a:ln>
            <a:effectLst/>
          </p:spPr>
        </p:cxn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1C15A71B-A44D-115C-3907-76616DE427BC}"/>
                </a:ext>
              </a:extLst>
            </p:cNvPr>
            <p:cNvGrpSpPr/>
            <p:nvPr/>
          </p:nvGrpSpPr>
          <p:grpSpPr>
            <a:xfrm rot="16200000">
              <a:off x="7418838" y="5188907"/>
              <a:ext cx="1976865" cy="491015"/>
              <a:chOff x="7988391" y="5135094"/>
              <a:chExt cx="1976865" cy="491015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BF789066-2082-050C-2614-582E3C388819}"/>
                  </a:ext>
                </a:extLst>
              </p:cNvPr>
              <p:cNvSpPr/>
              <p:nvPr/>
            </p:nvSpPr>
            <p:spPr>
              <a:xfrm rot="5400000">
                <a:off x="8750482" y="4411335"/>
                <a:ext cx="491015" cy="1938533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6350" cap="flat" cmpd="sng" algn="ctr">
                <a:solidFill>
                  <a:srgbClr val="ED7D31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3">
                <a:extLst>
                  <a:ext uri="{FF2B5EF4-FFF2-40B4-BE49-F238E27FC236}">
                    <a16:creationId xmlns:a16="http://schemas.microsoft.com/office/drawing/2014/main" id="{F328B7B7-F00B-5EA7-6CA0-77D5D1F446FF}"/>
                  </a:ext>
                </a:extLst>
              </p:cNvPr>
              <p:cNvSpPr txBox="1"/>
              <p:nvPr/>
            </p:nvSpPr>
            <p:spPr>
              <a:xfrm>
                <a:off x="7988391" y="5243404"/>
                <a:ext cx="1955478" cy="259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Classification Head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B7E8654-94C6-A0F7-0FE0-D46B83C9465B}"/>
                </a:ext>
              </a:extLst>
            </p:cNvPr>
            <p:cNvCxnSpPr>
              <a:cxnSpLocks/>
            </p:cNvCxnSpPr>
            <p:nvPr/>
          </p:nvCxnSpPr>
          <p:spPr>
            <a:xfrm>
              <a:off x="7761713" y="5415249"/>
              <a:ext cx="374396" cy="0"/>
            </a:xfrm>
            <a:prstGeom prst="line">
              <a:avLst/>
            </a:prstGeom>
            <a:noFill/>
            <a:ln w="9525" cap="rnd" cmpd="sng" algn="ctr">
              <a:solidFill>
                <a:srgbClr val="ED7D31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2FCDCCF-8F1A-1EF6-19B1-14B28B75AFB0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6394195" y="5415250"/>
              <a:ext cx="28038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headEnd type="none" w="sm" len="sm"/>
              <a:tailEnd type="stealth" w="sm" len="sm"/>
            </a:ln>
            <a:effectLst/>
          </p:spPr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935F971-745F-2268-2647-C022690BBBF0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7126380" y="5415250"/>
              <a:ext cx="30299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headEnd type="none" w="sm" len="sm"/>
              <a:tailEnd type="stealth" w="sm" len="sm"/>
            </a:ln>
            <a:effectLst/>
          </p:spPr>
        </p:cxn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FE4C82E-9217-1C9D-BB6A-D4B382CBCC7A}"/>
                </a:ext>
              </a:extLst>
            </p:cNvPr>
            <p:cNvGrpSpPr/>
            <p:nvPr/>
          </p:nvGrpSpPr>
          <p:grpSpPr>
            <a:xfrm>
              <a:off x="7444514" y="4469426"/>
              <a:ext cx="340127" cy="2115913"/>
              <a:chOff x="1969446" y="4090398"/>
              <a:chExt cx="189713" cy="1180195"/>
            </a:xfrm>
          </p:grpSpPr>
          <p:sp>
            <p:nvSpPr>
              <p:cNvPr id="28" name="TextBox 3">
                <a:extLst>
                  <a:ext uri="{FF2B5EF4-FFF2-40B4-BE49-F238E27FC236}">
                    <a16:creationId xmlns:a16="http://schemas.microsoft.com/office/drawing/2014/main" id="{3A738A7F-AE00-A24A-CF42-8BE8DFD415D0}"/>
                  </a:ext>
                </a:extLst>
              </p:cNvPr>
              <p:cNvSpPr txBox="1"/>
              <p:nvPr/>
            </p:nvSpPr>
            <p:spPr>
              <a:xfrm rot="5400000">
                <a:off x="1968674" y="5080109"/>
                <a:ext cx="203899" cy="1770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…</a:t>
                </a: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7DB90672-5E30-FAEB-404B-4DE778BBB781}"/>
                  </a:ext>
                </a:extLst>
              </p:cNvPr>
              <p:cNvGrpSpPr/>
              <p:nvPr/>
            </p:nvGrpSpPr>
            <p:grpSpPr>
              <a:xfrm>
                <a:off x="1969446" y="4090398"/>
                <a:ext cx="137160" cy="1007377"/>
                <a:chOff x="2003845" y="4190417"/>
                <a:chExt cx="137160" cy="1007377"/>
              </a:xfrm>
            </p:grpSpPr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8290F2D7-E88F-7427-B291-B1A60C564F0A}"/>
                    </a:ext>
                  </a:extLst>
                </p:cNvPr>
                <p:cNvSpPr/>
                <p:nvPr/>
              </p:nvSpPr>
              <p:spPr>
                <a:xfrm>
                  <a:off x="2003845" y="4190417"/>
                  <a:ext cx="137160" cy="137160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9159C43A-4773-89B4-AB0C-A900921F2C44}"/>
                    </a:ext>
                  </a:extLst>
                </p:cNvPr>
                <p:cNvSpPr/>
                <p:nvPr/>
              </p:nvSpPr>
              <p:spPr>
                <a:xfrm>
                  <a:off x="2003845" y="4364460"/>
                  <a:ext cx="137160" cy="13716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CF0586B6-22BE-CC49-D1ED-FFCFF1A831C7}"/>
                    </a:ext>
                  </a:extLst>
                </p:cNvPr>
                <p:cNvSpPr/>
                <p:nvPr/>
              </p:nvSpPr>
              <p:spPr>
                <a:xfrm>
                  <a:off x="2003845" y="4538503"/>
                  <a:ext cx="137160" cy="137160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78E9F5FC-58AC-362C-0354-EA19602F9E73}"/>
                    </a:ext>
                  </a:extLst>
                </p:cNvPr>
                <p:cNvSpPr/>
                <p:nvPr/>
              </p:nvSpPr>
              <p:spPr>
                <a:xfrm>
                  <a:off x="2003845" y="4712546"/>
                  <a:ext cx="137160" cy="137160"/>
                </a:xfrm>
                <a:prstGeom prst="rect">
                  <a:avLst/>
                </a:prstGeom>
                <a:solidFill>
                  <a:srgbClr val="84A2D8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E4C5D23C-50D7-4999-FD41-AC978A94B8C3}"/>
                    </a:ext>
                  </a:extLst>
                </p:cNvPr>
                <p:cNvSpPr/>
                <p:nvPr/>
              </p:nvSpPr>
              <p:spPr>
                <a:xfrm>
                  <a:off x="2003845" y="4886589"/>
                  <a:ext cx="137160" cy="13716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9E0926E4-8FA7-BD74-518F-77DBF22456AB}"/>
                    </a:ext>
                  </a:extLst>
                </p:cNvPr>
                <p:cNvSpPr/>
                <p:nvPr/>
              </p:nvSpPr>
              <p:spPr>
                <a:xfrm>
                  <a:off x="2003845" y="5060634"/>
                  <a:ext cx="137160" cy="13716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6" name="TextBox 3">
              <a:extLst>
                <a:ext uri="{FF2B5EF4-FFF2-40B4-BE49-F238E27FC236}">
                  <a16:creationId xmlns:a16="http://schemas.microsoft.com/office/drawing/2014/main" id="{A522BC3B-74CC-9EF9-B769-E8625671379F}"/>
                </a:ext>
              </a:extLst>
            </p:cNvPr>
            <p:cNvSpPr txBox="1"/>
            <p:nvPr/>
          </p:nvSpPr>
          <p:spPr>
            <a:xfrm>
              <a:off x="8955949" y="5236044"/>
              <a:ext cx="1144404" cy="4617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0/1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(Los / </a:t>
              </a:r>
              <a:r>
                <a:rPr kumimoji="0" lang="en-US" altLang="zh-CN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NLoS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)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TextBox 3">
              <a:extLst>
                <a:ext uri="{FF2B5EF4-FFF2-40B4-BE49-F238E27FC236}">
                  <a16:creationId xmlns:a16="http://schemas.microsoft.com/office/drawing/2014/main" id="{05010594-920F-F095-B26A-04D0F5210DA0}"/>
                </a:ext>
              </a:extLst>
            </p:cNvPr>
            <p:cNvSpPr txBox="1"/>
            <p:nvPr/>
          </p:nvSpPr>
          <p:spPr>
            <a:xfrm>
              <a:off x="6394195" y="6549393"/>
              <a:ext cx="25321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Task2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： </a:t>
              </a:r>
              <a:r>
                <a:rPr kumimoji="0" lang="en-US" altLang="zh-CN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Scenario Classification</a:t>
              </a:r>
              <a:endPara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E7082CF6-4E16-0EFA-C58B-5E45BE179C6C}"/>
              </a:ext>
            </a:extLst>
          </p:cNvPr>
          <p:cNvGrpSpPr/>
          <p:nvPr/>
        </p:nvGrpSpPr>
        <p:grpSpPr>
          <a:xfrm>
            <a:off x="5870913" y="4397237"/>
            <a:ext cx="6349432" cy="2383644"/>
            <a:chOff x="5426813" y="4407241"/>
            <a:chExt cx="6349432" cy="2383644"/>
          </a:xfrm>
        </p:grpSpPr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id="{7107CA50-BBB8-027E-9D0E-3FE895993A6F}"/>
                </a:ext>
              </a:extLst>
            </p:cNvPr>
            <p:cNvGrpSpPr/>
            <p:nvPr/>
          </p:nvGrpSpPr>
          <p:grpSpPr>
            <a:xfrm>
              <a:off x="5426813" y="4407241"/>
              <a:ext cx="6349432" cy="2164441"/>
              <a:chOff x="6338" y="4556873"/>
              <a:chExt cx="6349432" cy="2164441"/>
            </a:xfrm>
          </p:grpSpPr>
          <p:grpSp>
            <p:nvGrpSpPr>
              <p:cNvPr id="93" name="组合 92">
                <a:extLst>
                  <a:ext uri="{FF2B5EF4-FFF2-40B4-BE49-F238E27FC236}">
                    <a16:creationId xmlns:a16="http://schemas.microsoft.com/office/drawing/2014/main" id="{3B90F434-6645-1C7C-728F-643AD4E1CFD0}"/>
                  </a:ext>
                </a:extLst>
              </p:cNvPr>
              <p:cNvGrpSpPr/>
              <p:nvPr/>
            </p:nvGrpSpPr>
            <p:grpSpPr>
              <a:xfrm>
                <a:off x="176877" y="5704908"/>
                <a:ext cx="1127274" cy="886994"/>
                <a:chOff x="317699" y="3027681"/>
                <a:chExt cx="719153" cy="565864"/>
              </a:xfrm>
            </p:grpSpPr>
            <p:pic>
              <p:nvPicPr>
                <p:cNvPr id="94" name="图片 93">
                  <a:extLst>
                    <a:ext uri="{FF2B5EF4-FFF2-40B4-BE49-F238E27FC236}">
                      <a16:creationId xmlns:a16="http://schemas.microsoft.com/office/drawing/2014/main" id="{C84AB190-B29B-84C7-1694-16B8A9722E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03" r="6106"/>
                <a:stretch>
                  <a:fillRect/>
                </a:stretch>
              </p:blipFill>
              <p:spPr>
                <a:xfrm>
                  <a:off x="409612" y="3027681"/>
                  <a:ext cx="535327" cy="364193"/>
                </a:xfrm>
                <a:prstGeom prst="rect">
                  <a:avLst/>
                </a:prstGeom>
              </p:spPr>
            </p:pic>
            <p:sp>
              <p:nvSpPr>
                <p:cNvPr id="95" name="TextBox 3">
                  <a:extLst>
                    <a:ext uri="{FF2B5EF4-FFF2-40B4-BE49-F238E27FC236}">
                      <a16:creationId xmlns:a16="http://schemas.microsoft.com/office/drawing/2014/main" id="{1A5017B8-3DE1-8730-A83D-88C12B21A6B7}"/>
                    </a:ext>
                  </a:extLst>
                </p:cNvPr>
                <p:cNvSpPr txBox="1"/>
                <p:nvPr/>
              </p:nvSpPr>
              <p:spPr>
                <a:xfrm>
                  <a:off x="317699" y="3391874"/>
                  <a:ext cx="719153" cy="20167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RGB I</a:t>
                  </a: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mage</a:t>
                  </a: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42D32BAC-2870-C07A-3B7F-83D3145B1ADD}"/>
                  </a:ext>
                </a:extLst>
              </p:cNvPr>
              <p:cNvGrpSpPr/>
              <p:nvPr/>
            </p:nvGrpSpPr>
            <p:grpSpPr>
              <a:xfrm>
                <a:off x="1452498" y="4730620"/>
                <a:ext cx="1523612" cy="395011"/>
                <a:chOff x="1428539" y="4475845"/>
                <a:chExt cx="972000" cy="252000"/>
              </a:xfrm>
            </p:grpSpPr>
            <p:sp>
              <p:nvSpPr>
                <p:cNvPr id="97" name="矩形: 圆角 96">
                  <a:extLst>
                    <a:ext uri="{FF2B5EF4-FFF2-40B4-BE49-F238E27FC236}">
                      <a16:creationId xmlns:a16="http://schemas.microsoft.com/office/drawing/2014/main" id="{49CBEBCC-6B06-FBE8-7906-7E1F5D9690D1}"/>
                    </a:ext>
                  </a:extLst>
                </p:cNvPr>
                <p:cNvSpPr/>
                <p:nvPr/>
              </p:nvSpPr>
              <p:spPr>
                <a:xfrm rot="5400000">
                  <a:off x="1788539" y="4115845"/>
                  <a:ext cx="252000" cy="972000"/>
                </a:xfrm>
                <a:prstGeom prst="round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TextBox 3">
                  <a:extLst>
                    <a:ext uri="{FF2B5EF4-FFF2-40B4-BE49-F238E27FC236}">
                      <a16:creationId xmlns:a16="http://schemas.microsoft.com/office/drawing/2014/main" id="{DC5D8FAC-5065-2BEA-51E2-877BC244EDAB}"/>
                    </a:ext>
                  </a:extLst>
                </p:cNvPr>
                <p:cNvSpPr txBox="1"/>
                <p:nvPr/>
              </p:nvSpPr>
              <p:spPr>
                <a:xfrm>
                  <a:off x="1546457" y="4511620"/>
                  <a:ext cx="738556" cy="17671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WiFo Encoder</a:t>
                  </a: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ED587CDE-7BDD-8FC4-BDE1-AA5830AACB4E}"/>
                  </a:ext>
                </a:extLst>
              </p:cNvPr>
              <p:cNvGrpSpPr/>
              <p:nvPr/>
            </p:nvGrpSpPr>
            <p:grpSpPr>
              <a:xfrm>
                <a:off x="1452498" y="5817558"/>
                <a:ext cx="1523612" cy="395011"/>
                <a:chOff x="1428539" y="4521565"/>
                <a:chExt cx="972000" cy="252000"/>
              </a:xfrm>
            </p:grpSpPr>
            <p:sp>
              <p:nvSpPr>
                <p:cNvPr id="100" name="矩形: 圆角 99">
                  <a:extLst>
                    <a:ext uri="{FF2B5EF4-FFF2-40B4-BE49-F238E27FC236}">
                      <a16:creationId xmlns:a16="http://schemas.microsoft.com/office/drawing/2014/main" id="{F0D07C98-9731-FA94-F2EC-A94A2CA2A85C}"/>
                    </a:ext>
                  </a:extLst>
                </p:cNvPr>
                <p:cNvSpPr/>
                <p:nvPr/>
              </p:nvSpPr>
              <p:spPr>
                <a:xfrm rot="5400000">
                  <a:off x="1788539" y="4161565"/>
                  <a:ext cx="252000" cy="972000"/>
                </a:xfrm>
                <a:prstGeom prst="roundRect">
                  <a:avLst/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TextBox 3">
                  <a:extLst>
                    <a:ext uri="{FF2B5EF4-FFF2-40B4-BE49-F238E27FC236}">
                      <a16:creationId xmlns:a16="http://schemas.microsoft.com/office/drawing/2014/main" id="{E6AB39D2-2529-F649-CF50-AF948C0F860A}"/>
                    </a:ext>
                  </a:extLst>
                </p:cNvPr>
                <p:cNvSpPr txBox="1"/>
                <p:nvPr/>
              </p:nvSpPr>
              <p:spPr>
                <a:xfrm>
                  <a:off x="1502445" y="4555232"/>
                  <a:ext cx="824190" cy="20167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RGB Encoder</a:t>
                  </a: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2" name="组合 101">
                <a:extLst>
                  <a:ext uri="{FF2B5EF4-FFF2-40B4-BE49-F238E27FC236}">
                    <a16:creationId xmlns:a16="http://schemas.microsoft.com/office/drawing/2014/main" id="{55389D5A-127D-A319-E166-846BBD54B7BD}"/>
                  </a:ext>
                </a:extLst>
              </p:cNvPr>
              <p:cNvGrpSpPr/>
              <p:nvPr/>
            </p:nvGrpSpPr>
            <p:grpSpPr>
              <a:xfrm>
                <a:off x="3207157" y="4561917"/>
                <a:ext cx="386367" cy="1122206"/>
                <a:chOff x="2591845" y="5651281"/>
                <a:chExt cx="246486" cy="715919"/>
              </a:xfrm>
            </p:grpSpPr>
            <p:sp>
              <p:nvSpPr>
                <p:cNvPr id="103" name="TextBox 3">
                  <a:extLst>
                    <a:ext uri="{FF2B5EF4-FFF2-40B4-BE49-F238E27FC236}">
                      <a16:creationId xmlns:a16="http://schemas.microsoft.com/office/drawing/2014/main" id="{C2D51189-8790-DC47-7235-1DCB51A3AFB7}"/>
                    </a:ext>
                  </a:extLst>
                </p:cNvPr>
                <p:cNvSpPr txBox="1"/>
                <p:nvPr/>
              </p:nvSpPr>
              <p:spPr>
                <a:xfrm rot="5400000">
                  <a:off x="2573171" y="6102041"/>
                  <a:ext cx="283833" cy="2464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…</a:t>
                  </a:r>
                  <a:endParaRPr kumimoji="0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矩形 103">
                  <a:extLst>
                    <a:ext uri="{FF2B5EF4-FFF2-40B4-BE49-F238E27FC236}">
                      <a16:creationId xmlns:a16="http://schemas.microsoft.com/office/drawing/2014/main" id="{277BFE7D-05EA-DEC1-3B04-46E5E74BCC44}"/>
                    </a:ext>
                  </a:extLst>
                </p:cNvPr>
                <p:cNvSpPr/>
                <p:nvPr/>
              </p:nvSpPr>
              <p:spPr>
                <a:xfrm>
                  <a:off x="2615252" y="5825324"/>
                  <a:ext cx="137160" cy="137160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矩形 104">
                  <a:extLst>
                    <a:ext uri="{FF2B5EF4-FFF2-40B4-BE49-F238E27FC236}">
                      <a16:creationId xmlns:a16="http://schemas.microsoft.com/office/drawing/2014/main" id="{1D274BCF-8F17-3D73-CEC6-6E91BF6CE71D}"/>
                    </a:ext>
                  </a:extLst>
                </p:cNvPr>
                <p:cNvSpPr/>
                <p:nvPr/>
              </p:nvSpPr>
              <p:spPr>
                <a:xfrm>
                  <a:off x="2615252" y="5999367"/>
                  <a:ext cx="137160" cy="137160"/>
                </a:xfrm>
                <a:prstGeom prst="rect">
                  <a:avLst/>
                </a:prstGeom>
                <a:solidFill>
                  <a:srgbClr val="84A2D8"/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矩形 105">
                  <a:extLst>
                    <a:ext uri="{FF2B5EF4-FFF2-40B4-BE49-F238E27FC236}">
                      <a16:creationId xmlns:a16="http://schemas.microsoft.com/office/drawing/2014/main" id="{56274385-C062-A1BA-3007-081C63BF73CE}"/>
                    </a:ext>
                  </a:extLst>
                </p:cNvPr>
                <p:cNvSpPr/>
                <p:nvPr/>
              </p:nvSpPr>
              <p:spPr>
                <a:xfrm>
                  <a:off x="2615252" y="5651281"/>
                  <a:ext cx="137160" cy="13716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7007C0C9-87A2-9D6C-A165-116BA3CCC3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019" y="4953374"/>
                <a:ext cx="25393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stealth" w="sm" len="sm"/>
              </a:ln>
              <a:effectLst/>
            </p:spPr>
          </p:cxn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C18A72FD-6A43-A3DB-6831-05DF4A0CB2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8382" y="6001067"/>
                <a:ext cx="25393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stealth" w="sm" len="sm"/>
              </a:ln>
              <a:effectLst/>
            </p:spPr>
          </p:cxnSp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5AB6558A-1DF8-6B67-49C3-73C599F249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6112" y="4953374"/>
                <a:ext cx="25393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stealth" w="sm" len="sm"/>
              </a:ln>
              <a:effectLst/>
            </p:spPr>
          </p:cxnSp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091F1843-9537-D374-1718-B316D81BEFFE}"/>
                  </a:ext>
                </a:extLst>
              </p:cNvPr>
              <p:cNvCxnSpPr>
                <a:cxnSpLocks/>
                <a:stCxn id="100" idx="0"/>
              </p:cNvCxnSpPr>
              <p:nvPr/>
            </p:nvCxnSpPr>
            <p:spPr>
              <a:xfrm>
                <a:off x="2976110" y="6015064"/>
                <a:ext cx="253937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stealth" w="sm" len="sm"/>
              </a:ln>
              <a:effectLst/>
            </p:spPr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7FB68377-BAC1-011D-6A0A-545933B66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6821" y="4953374"/>
                <a:ext cx="25393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stealth" w="sm" len="sm"/>
              </a:ln>
              <a:effectLst/>
            </p:spPr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7FF2F958-A2E1-803F-314B-3FE65A99B0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4103" y="6003549"/>
                <a:ext cx="252379" cy="491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stealth" w="sm" len="sm"/>
              </a:ln>
              <a:effectLst/>
            </p:spPr>
          </p:cxnSp>
          <p:grpSp>
            <p:nvGrpSpPr>
              <p:cNvPr id="133" name="组合 132">
                <a:extLst>
                  <a:ext uri="{FF2B5EF4-FFF2-40B4-BE49-F238E27FC236}">
                    <a16:creationId xmlns:a16="http://schemas.microsoft.com/office/drawing/2014/main" id="{3B5DE851-81AA-9D04-555F-1DA8A9867F7C}"/>
                  </a:ext>
                </a:extLst>
              </p:cNvPr>
              <p:cNvGrpSpPr/>
              <p:nvPr/>
            </p:nvGrpSpPr>
            <p:grpSpPr>
              <a:xfrm>
                <a:off x="3241597" y="5655725"/>
                <a:ext cx="323558" cy="1065589"/>
                <a:chOff x="2615252" y="5651281"/>
                <a:chExt cx="211684" cy="697148"/>
              </a:xfrm>
            </p:grpSpPr>
            <p:sp>
              <p:nvSpPr>
                <p:cNvPr id="134" name="TextBox 3">
                  <a:extLst>
                    <a:ext uri="{FF2B5EF4-FFF2-40B4-BE49-F238E27FC236}">
                      <a16:creationId xmlns:a16="http://schemas.microsoft.com/office/drawing/2014/main" id="{354F246D-6C98-F379-DAFF-71BB8185EAD8}"/>
                    </a:ext>
                  </a:extLst>
                </p:cNvPr>
                <p:cNvSpPr txBox="1"/>
                <p:nvPr/>
              </p:nvSpPr>
              <p:spPr>
                <a:xfrm rot="5400000">
                  <a:off x="2607118" y="6128612"/>
                  <a:ext cx="238275" cy="20136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…</a:t>
                  </a: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矩形 134">
                  <a:extLst>
                    <a:ext uri="{FF2B5EF4-FFF2-40B4-BE49-F238E27FC236}">
                      <a16:creationId xmlns:a16="http://schemas.microsoft.com/office/drawing/2014/main" id="{1577711B-CFFA-23D9-D5DA-F60A394399AA}"/>
                    </a:ext>
                  </a:extLst>
                </p:cNvPr>
                <p:cNvSpPr/>
                <p:nvPr/>
              </p:nvSpPr>
              <p:spPr>
                <a:xfrm>
                  <a:off x="2615252" y="5825324"/>
                  <a:ext cx="137160" cy="13716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8CD5F5F-7E2E-4915-D54D-F8A8FEED0ACB}"/>
                    </a:ext>
                  </a:extLst>
                </p:cNvPr>
                <p:cNvSpPr/>
                <p:nvPr/>
              </p:nvSpPr>
              <p:spPr>
                <a:xfrm>
                  <a:off x="2615252" y="5999367"/>
                  <a:ext cx="137160" cy="137160"/>
                </a:xfrm>
                <a:prstGeom prst="rect">
                  <a:avLst/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矩形 136">
                  <a:extLst>
                    <a:ext uri="{FF2B5EF4-FFF2-40B4-BE49-F238E27FC236}">
                      <a16:creationId xmlns:a16="http://schemas.microsoft.com/office/drawing/2014/main" id="{899D6381-18B9-1C01-54E1-45DDDCEF1AB0}"/>
                    </a:ext>
                  </a:extLst>
                </p:cNvPr>
                <p:cNvSpPr/>
                <p:nvPr/>
              </p:nvSpPr>
              <p:spPr>
                <a:xfrm>
                  <a:off x="2615252" y="5651281"/>
                  <a:ext cx="137160" cy="137160"/>
                </a:xfrm>
                <a:prstGeom prst="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8" name="组合 137">
                <a:extLst>
                  <a:ext uri="{FF2B5EF4-FFF2-40B4-BE49-F238E27FC236}">
                    <a16:creationId xmlns:a16="http://schemas.microsoft.com/office/drawing/2014/main" id="{3685D45F-AD0E-1A60-D292-D7A7DA649CD8}"/>
                  </a:ext>
                </a:extLst>
              </p:cNvPr>
              <p:cNvGrpSpPr/>
              <p:nvPr/>
            </p:nvGrpSpPr>
            <p:grpSpPr>
              <a:xfrm rot="16200000">
                <a:off x="3089452" y="5290013"/>
                <a:ext cx="1773461" cy="386368"/>
                <a:chOff x="1319281" y="4440286"/>
                <a:chExt cx="1081259" cy="252000"/>
              </a:xfrm>
            </p:grpSpPr>
            <p:sp>
              <p:nvSpPr>
                <p:cNvPr id="139" name="矩形: 圆角 138">
                  <a:extLst>
                    <a:ext uri="{FF2B5EF4-FFF2-40B4-BE49-F238E27FC236}">
                      <a16:creationId xmlns:a16="http://schemas.microsoft.com/office/drawing/2014/main" id="{5C32C6CE-2D18-2A1E-9FA5-49CF50B15EAD}"/>
                    </a:ext>
                  </a:extLst>
                </p:cNvPr>
                <p:cNvSpPr/>
                <p:nvPr/>
              </p:nvSpPr>
              <p:spPr>
                <a:xfrm rot="5400000">
                  <a:off x="1733911" y="4025656"/>
                  <a:ext cx="252000" cy="1081259"/>
                </a:xfrm>
                <a:prstGeom prst="roundRect">
                  <a:avLst/>
                </a:prstGeom>
                <a:solidFill>
                  <a:srgbClr val="A5A5A5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TextBox 3">
                  <a:extLst>
                    <a:ext uri="{FF2B5EF4-FFF2-40B4-BE49-F238E27FC236}">
                      <a16:creationId xmlns:a16="http://schemas.microsoft.com/office/drawing/2014/main" id="{64113126-5213-B4EB-B786-080F2F22B97E}"/>
                    </a:ext>
                  </a:extLst>
                </p:cNvPr>
                <p:cNvSpPr txBox="1"/>
                <p:nvPr/>
              </p:nvSpPr>
              <p:spPr>
                <a:xfrm>
                  <a:off x="1492471" y="4475851"/>
                  <a:ext cx="767402" cy="18066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Fusion Encoder</a:t>
                  </a: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id="{9FBF6948-224B-7FCB-A187-0286AA68727C}"/>
                  </a:ext>
                </a:extLst>
              </p:cNvPr>
              <p:cNvGrpSpPr/>
              <p:nvPr/>
            </p:nvGrpSpPr>
            <p:grpSpPr>
              <a:xfrm rot="16200000">
                <a:off x="3741300" y="5290015"/>
                <a:ext cx="1773457" cy="386367"/>
                <a:chOff x="1319281" y="4440286"/>
                <a:chExt cx="1081259" cy="252000"/>
              </a:xfrm>
            </p:grpSpPr>
            <p:sp>
              <p:nvSpPr>
                <p:cNvPr id="142" name="矩形: 圆角 141">
                  <a:extLst>
                    <a:ext uri="{FF2B5EF4-FFF2-40B4-BE49-F238E27FC236}">
                      <a16:creationId xmlns:a16="http://schemas.microsoft.com/office/drawing/2014/main" id="{2222C032-4F04-3296-FE39-C976E68ED237}"/>
                    </a:ext>
                  </a:extLst>
                </p:cNvPr>
                <p:cNvSpPr/>
                <p:nvPr/>
              </p:nvSpPr>
              <p:spPr>
                <a:xfrm rot="5400000">
                  <a:off x="1733911" y="4025656"/>
                  <a:ext cx="252000" cy="1081259"/>
                </a:xfrm>
                <a:prstGeom prst="roundRect">
                  <a:avLst/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TextBox 3">
                  <a:extLst>
                    <a:ext uri="{FF2B5EF4-FFF2-40B4-BE49-F238E27FC236}">
                      <a16:creationId xmlns:a16="http://schemas.microsoft.com/office/drawing/2014/main" id="{AFE40494-20B9-E813-18BE-3287BD23930C}"/>
                    </a:ext>
                  </a:extLst>
                </p:cNvPr>
                <p:cNvSpPr txBox="1"/>
                <p:nvPr/>
              </p:nvSpPr>
              <p:spPr>
                <a:xfrm>
                  <a:off x="1460639" y="4479056"/>
                  <a:ext cx="833862" cy="18066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Regression Head</a:t>
                  </a: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45F390AB-DAC5-6747-757B-EDCCA6ADC6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2923" y="5515555"/>
                <a:ext cx="25393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stealth" w="sm" len="sm"/>
              </a:ln>
              <a:effectLst/>
            </p:spPr>
          </p:cxnSp>
          <p:sp>
            <p:nvSpPr>
              <p:cNvPr id="145" name="TextBox 3">
                <a:extLst>
                  <a:ext uri="{FF2B5EF4-FFF2-40B4-BE49-F238E27FC236}">
                    <a16:creationId xmlns:a16="http://schemas.microsoft.com/office/drawing/2014/main" id="{45A61EC2-800F-E087-21F2-6BDDAA21E05E}"/>
                  </a:ext>
                </a:extLst>
              </p:cNvPr>
              <p:cNvSpPr txBox="1"/>
              <p:nvPr/>
            </p:nvSpPr>
            <p:spPr>
              <a:xfrm>
                <a:off x="5072676" y="5256788"/>
                <a:ext cx="1283094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(x, y)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(user location)</a:t>
                </a:r>
                <a:endParaRPr kumimoji="0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id="{DB882366-43A1-3218-8A22-5B778F6E06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1211" y="5514137"/>
                <a:ext cx="352445" cy="0"/>
              </a:xfrm>
              <a:prstGeom prst="line">
                <a:avLst/>
              </a:prstGeom>
              <a:noFill/>
              <a:ln w="9525" cap="rnd" cmpd="sng" algn="ctr">
                <a:solidFill>
                  <a:schemeClr val="accent3"/>
                </a:solidFill>
                <a:prstDash val="sysDash"/>
                <a:round/>
                <a:headEnd type="none" w="med" len="med"/>
                <a:tailEnd type="stealth" w="sm" len="sm"/>
              </a:ln>
              <a:effectLst/>
            </p:spPr>
          </p:cxnSp>
          <p:grpSp>
            <p:nvGrpSpPr>
              <p:cNvPr id="148" name="组合 147">
                <a:extLst>
                  <a:ext uri="{FF2B5EF4-FFF2-40B4-BE49-F238E27FC236}">
                    <a16:creationId xmlns:a16="http://schemas.microsoft.com/office/drawing/2014/main" id="{60AF20F5-60B8-00DA-F81B-BDFA952A9B27}"/>
                  </a:ext>
                </a:extLst>
              </p:cNvPr>
              <p:cNvGrpSpPr/>
              <p:nvPr/>
            </p:nvGrpSpPr>
            <p:grpSpPr>
              <a:xfrm>
                <a:off x="6338" y="4556873"/>
                <a:ext cx="1376760" cy="1010678"/>
                <a:chOff x="252998" y="1082379"/>
                <a:chExt cx="720071" cy="528604"/>
              </a:xfrm>
            </p:grpSpPr>
            <p:grpSp>
              <p:nvGrpSpPr>
                <p:cNvPr id="149" name="组合 148">
                  <a:extLst>
                    <a:ext uri="{FF2B5EF4-FFF2-40B4-BE49-F238E27FC236}">
                      <a16:creationId xmlns:a16="http://schemas.microsoft.com/office/drawing/2014/main" id="{FDB8D8DB-210D-7152-9842-C975B8D78533}"/>
                    </a:ext>
                  </a:extLst>
                </p:cNvPr>
                <p:cNvGrpSpPr/>
                <p:nvPr/>
              </p:nvGrpSpPr>
              <p:grpSpPr>
                <a:xfrm>
                  <a:off x="421646" y="1082379"/>
                  <a:ext cx="392861" cy="395388"/>
                  <a:chOff x="795452" y="4354091"/>
                  <a:chExt cx="392861" cy="395388"/>
                </a:xfrm>
              </p:grpSpPr>
              <p:pic>
                <p:nvPicPr>
                  <p:cNvPr id="151" name="图片 150">
                    <a:extLst>
                      <a:ext uri="{FF2B5EF4-FFF2-40B4-BE49-F238E27FC236}">
                        <a16:creationId xmlns:a16="http://schemas.microsoft.com/office/drawing/2014/main" id="{8E1BD283-DEFE-EF36-01B0-4AB60BB0569D}"/>
                      </a:ext>
                    </a:extLst>
                  </p:cNvPr>
                  <p:cNvPicPr>
                    <a:picLocks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98" t="7480" r="9390" b="10626"/>
                  <a:stretch/>
                </p:blipFill>
                <p:spPr>
                  <a:xfrm>
                    <a:off x="900313" y="4354091"/>
                    <a:ext cx="288000" cy="288000"/>
                  </a:xfrm>
                  <a:prstGeom prst="rect">
                    <a:avLst/>
                  </a:prstGeom>
                </p:spPr>
              </p:pic>
              <p:pic>
                <p:nvPicPr>
                  <p:cNvPr id="152" name="图片 151">
                    <a:extLst>
                      <a:ext uri="{FF2B5EF4-FFF2-40B4-BE49-F238E27FC236}">
                        <a16:creationId xmlns:a16="http://schemas.microsoft.com/office/drawing/2014/main" id="{8F332DB8-A661-B450-9427-1DF9A1E8E846}"/>
                      </a:ext>
                    </a:extLst>
                  </p:cNvPr>
                  <p:cNvPicPr>
                    <a:picLocks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92" t="7481" r="9393" b="10630"/>
                  <a:stretch/>
                </p:blipFill>
                <p:spPr>
                  <a:xfrm>
                    <a:off x="863135" y="4381788"/>
                    <a:ext cx="288000" cy="288000"/>
                  </a:xfrm>
                  <a:prstGeom prst="rect">
                    <a:avLst/>
                  </a:prstGeom>
                </p:spPr>
              </p:pic>
              <p:pic>
                <p:nvPicPr>
                  <p:cNvPr id="153" name="图片 152">
                    <a:extLst>
                      <a:ext uri="{FF2B5EF4-FFF2-40B4-BE49-F238E27FC236}">
                        <a16:creationId xmlns:a16="http://schemas.microsoft.com/office/drawing/2014/main" id="{EE459EF8-2402-2C04-6D22-FF9C9AE743FA}"/>
                      </a:ext>
                    </a:extLst>
                  </p:cNvPr>
                  <p:cNvPicPr>
                    <a:picLocks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92" t="7481" r="9393" b="10630"/>
                  <a:stretch/>
                </p:blipFill>
                <p:spPr>
                  <a:xfrm>
                    <a:off x="827673" y="4422718"/>
                    <a:ext cx="288000" cy="288000"/>
                  </a:xfrm>
                  <a:prstGeom prst="rect">
                    <a:avLst/>
                  </a:prstGeom>
                </p:spPr>
              </p:pic>
              <p:pic>
                <p:nvPicPr>
                  <p:cNvPr id="154" name="图片 153">
                    <a:extLst>
                      <a:ext uri="{FF2B5EF4-FFF2-40B4-BE49-F238E27FC236}">
                        <a16:creationId xmlns:a16="http://schemas.microsoft.com/office/drawing/2014/main" id="{2F596D90-C125-3085-8B77-F765E326CD66}"/>
                      </a:ext>
                    </a:extLst>
                  </p:cNvPr>
                  <p:cNvPicPr preferRelativeResize="0">
                    <a:picLocks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92" t="7481" r="9393" b="10630"/>
                  <a:stretch/>
                </p:blipFill>
                <p:spPr>
                  <a:xfrm>
                    <a:off x="795452" y="4461479"/>
                    <a:ext cx="288000" cy="288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50" name="TextBox 3">
                  <a:extLst>
                    <a:ext uri="{FF2B5EF4-FFF2-40B4-BE49-F238E27FC236}">
                      <a16:creationId xmlns:a16="http://schemas.microsoft.com/office/drawing/2014/main" id="{0E455FEA-7FC9-A9EC-592D-9315C1D49ED5}"/>
                    </a:ext>
                  </a:extLst>
                </p:cNvPr>
                <p:cNvSpPr txBox="1"/>
                <p:nvPr/>
              </p:nvSpPr>
              <p:spPr>
                <a:xfrm>
                  <a:off x="252998" y="1466107"/>
                  <a:ext cx="720071" cy="1448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CSI</a:t>
                  </a: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61" name="TextBox 3">
              <a:extLst>
                <a:ext uri="{FF2B5EF4-FFF2-40B4-BE49-F238E27FC236}">
                  <a16:creationId xmlns:a16="http://schemas.microsoft.com/office/drawing/2014/main" id="{41B3B87D-6A85-5F17-6780-595DD5E08A61}"/>
                </a:ext>
              </a:extLst>
            </p:cNvPr>
            <p:cNvSpPr txBox="1"/>
            <p:nvPr/>
          </p:nvSpPr>
          <p:spPr>
            <a:xfrm>
              <a:off x="7174783" y="6513886"/>
              <a:ext cx="347422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Task3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： </a:t>
              </a:r>
              <a:r>
                <a:rPr kumimoji="0" lang="en-US" altLang="zh-CN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Vision-aided Wireless Localization</a:t>
              </a:r>
              <a:endPara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9FC23FBF-5C01-B777-FC6A-1D4B3B532928}"/>
              </a:ext>
            </a:extLst>
          </p:cNvPr>
          <p:cNvGrpSpPr/>
          <p:nvPr/>
        </p:nvGrpSpPr>
        <p:grpSpPr>
          <a:xfrm>
            <a:off x="5870913" y="2226721"/>
            <a:ext cx="6327699" cy="2068709"/>
            <a:chOff x="5771395" y="2020426"/>
            <a:chExt cx="6327699" cy="2068709"/>
          </a:xfrm>
        </p:grpSpPr>
        <p:sp>
          <p:nvSpPr>
            <p:cNvPr id="160" name="TextBox 3">
              <a:extLst>
                <a:ext uri="{FF2B5EF4-FFF2-40B4-BE49-F238E27FC236}">
                  <a16:creationId xmlns:a16="http://schemas.microsoft.com/office/drawing/2014/main" id="{54287393-5817-ECC2-AA28-F6C81CBA61EB}"/>
                </a:ext>
              </a:extLst>
            </p:cNvPr>
            <p:cNvSpPr txBox="1"/>
            <p:nvPr/>
          </p:nvSpPr>
          <p:spPr>
            <a:xfrm>
              <a:off x="7836659" y="3812136"/>
              <a:ext cx="25321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Task1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： </a:t>
              </a:r>
              <a:r>
                <a:rPr kumimoji="0" lang="en-US" altLang="zh-CN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Channel Estimation</a:t>
              </a:r>
              <a:endParaRPr kumimoji="0" sz="1050" b="1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8A6A3C66-53F3-E487-6B2F-6D3658CCF695}"/>
                </a:ext>
              </a:extLst>
            </p:cNvPr>
            <p:cNvGrpSpPr/>
            <p:nvPr/>
          </p:nvGrpSpPr>
          <p:grpSpPr>
            <a:xfrm>
              <a:off x="5771395" y="2020426"/>
              <a:ext cx="6327699" cy="1880434"/>
              <a:chOff x="5771395" y="2020426"/>
              <a:chExt cx="6327699" cy="1880434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FB7E0EA0-37A2-2D6F-98C3-53ED1F7C31F7}"/>
                  </a:ext>
                </a:extLst>
              </p:cNvPr>
              <p:cNvGrpSpPr/>
              <p:nvPr/>
            </p:nvGrpSpPr>
            <p:grpSpPr>
              <a:xfrm rot="16200000">
                <a:off x="8148141" y="2530485"/>
                <a:ext cx="1501680" cy="481562"/>
                <a:chOff x="1463374" y="4440285"/>
                <a:chExt cx="789248" cy="253098"/>
              </a:xfrm>
            </p:grpSpPr>
            <p:sp>
              <p:nvSpPr>
                <p:cNvPr id="51" name="矩形: 圆角 50">
                  <a:extLst>
                    <a:ext uri="{FF2B5EF4-FFF2-40B4-BE49-F238E27FC236}">
                      <a16:creationId xmlns:a16="http://schemas.microsoft.com/office/drawing/2014/main" id="{32EE46A6-622B-AA7A-C516-48ED83E9F4BB}"/>
                    </a:ext>
                  </a:extLst>
                </p:cNvPr>
                <p:cNvSpPr/>
                <p:nvPr/>
              </p:nvSpPr>
              <p:spPr>
                <a:xfrm rot="5400000">
                  <a:off x="1731449" y="4172210"/>
                  <a:ext cx="253098" cy="789248"/>
                </a:xfrm>
                <a:prstGeom prst="round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TextBox 3">
                  <a:extLst>
                    <a:ext uri="{FF2B5EF4-FFF2-40B4-BE49-F238E27FC236}">
                      <a16:creationId xmlns:a16="http://schemas.microsoft.com/office/drawing/2014/main" id="{AA04B63D-8268-4F4A-A365-3AA0AD556691}"/>
                    </a:ext>
                  </a:extLst>
                </p:cNvPr>
                <p:cNvSpPr txBox="1"/>
                <p:nvPr/>
              </p:nvSpPr>
              <p:spPr>
                <a:xfrm>
                  <a:off x="1548644" y="4494106"/>
                  <a:ext cx="608454" cy="14558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WiFo Encoder</a:t>
                  </a: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2DE049FA-ED7D-0C93-57D6-2F2DC70661AA}"/>
                  </a:ext>
                </a:extLst>
              </p:cNvPr>
              <p:cNvGrpSpPr/>
              <p:nvPr/>
            </p:nvGrpSpPr>
            <p:grpSpPr>
              <a:xfrm>
                <a:off x="10967284" y="2399203"/>
                <a:ext cx="747486" cy="752294"/>
                <a:chOff x="795452" y="4354091"/>
                <a:chExt cx="392861" cy="395388"/>
              </a:xfrm>
            </p:grpSpPr>
            <p:pic>
              <p:nvPicPr>
                <p:cNvPr id="54" name="图片 53">
                  <a:extLst>
                    <a:ext uri="{FF2B5EF4-FFF2-40B4-BE49-F238E27FC236}">
                      <a16:creationId xmlns:a16="http://schemas.microsoft.com/office/drawing/2014/main" id="{E64F1C5F-01D7-024A-B729-39D1871AF432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8" t="7480" r="9390" b="10626"/>
                <a:stretch/>
              </p:blipFill>
              <p:spPr>
                <a:xfrm>
                  <a:off x="900313" y="4354091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55" name="图片 54">
                  <a:extLst>
                    <a:ext uri="{FF2B5EF4-FFF2-40B4-BE49-F238E27FC236}">
                      <a16:creationId xmlns:a16="http://schemas.microsoft.com/office/drawing/2014/main" id="{7DF1B057-8A27-C34E-96D8-5AE4AECD7E3C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2" t="7481" r="9393" b="10630"/>
                <a:stretch/>
              </p:blipFill>
              <p:spPr>
                <a:xfrm>
                  <a:off x="863135" y="4381788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56" name="图片 55">
                  <a:extLst>
                    <a:ext uri="{FF2B5EF4-FFF2-40B4-BE49-F238E27FC236}">
                      <a16:creationId xmlns:a16="http://schemas.microsoft.com/office/drawing/2014/main" id="{1138ED32-6C52-023F-203C-BD13B6AD96F4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2" t="7481" r="9393" b="10630"/>
                <a:stretch/>
              </p:blipFill>
              <p:spPr>
                <a:xfrm>
                  <a:off x="827673" y="4422718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57" name="图片 56">
                  <a:extLst>
                    <a:ext uri="{FF2B5EF4-FFF2-40B4-BE49-F238E27FC236}">
                      <a16:creationId xmlns:a16="http://schemas.microsoft.com/office/drawing/2014/main" id="{A55BCC47-6740-7C94-274C-BA0F30EA7C79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2" t="7481" r="9393" b="10630"/>
                <a:stretch/>
              </p:blipFill>
              <p:spPr>
                <a:xfrm>
                  <a:off x="795452" y="4461479"/>
                  <a:ext cx="288000" cy="288000"/>
                </a:xfrm>
                <a:prstGeom prst="rect">
                  <a:avLst/>
                </a:prstGeom>
              </p:spPr>
            </p:pic>
          </p:grp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1E4362EF-9BAA-7C21-4088-30F4CC611F80}"/>
                  </a:ext>
                </a:extLst>
              </p:cNvPr>
              <p:cNvCxnSpPr>
                <a:cxnSpLocks/>
                <a:stCxn id="51" idx="3"/>
              </p:cNvCxnSpPr>
              <p:nvPr/>
            </p:nvCxnSpPr>
            <p:spPr>
              <a:xfrm flipV="1">
                <a:off x="9139762" y="2767633"/>
                <a:ext cx="235005" cy="363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stealth" w="sm" len="sm"/>
              </a:ln>
              <a:effectLst/>
            </p:spPr>
          </p:cxn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E1EBACA6-3496-0C7C-DCD2-8973F5CD9680}"/>
                  </a:ext>
                </a:extLst>
              </p:cNvPr>
              <p:cNvGrpSpPr/>
              <p:nvPr/>
            </p:nvGrpSpPr>
            <p:grpSpPr>
              <a:xfrm rot="16200000">
                <a:off x="9496371" y="2532868"/>
                <a:ext cx="1491754" cy="479473"/>
                <a:chOff x="1455641" y="4440285"/>
                <a:chExt cx="784031" cy="252000"/>
              </a:xfrm>
            </p:grpSpPr>
            <p:sp>
              <p:nvSpPr>
                <p:cNvPr id="62" name="矩形: 圆角 61">
                  <a:extLst>
                    <a:ext uri="{FF2B5EF4-FFF2-40B4-BE49-F238E27FC236}">
                      <a16:creationId xmlns:a16="http://schemas.microsoft.com/office/drawing/2014/main" id="{58593599-B1C3-08B4-D57C-782469F3B4F3}"/>
                    </a:ext>
                  </a:extLst>
                </p:cNvPr>
                <p:cNvSpPr/>
                <p:nvPr/>
              </p:nvSpPr>
              <p:spPr>
                <a:xfrm rot="5400000">
                  <a:off x="1721657" y="4174269"/>
                  <a:ext cx="252000" cy="784031"/>
                </a:xfrm>
                <a:prstGeom prst="round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635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TextBox 3">
                  <a:extLst>
                    <a:ext uri="{FF2B5EF4-FFF2-40B4-BE49-F238E27FC236}">
                      <a16:creationId xmlns:a16="http://schemas.microsoft.com/office/drawing/2014/main" id="{A202900E-0E74-3471-6FD3-2E235F13E501}"/>
                    </a:ext>
                  </a:extLst>
                </p:cNvPr>
                <p:cNvSpPr txBox="1"/>
                <p:nvPr/>
              </p:nvSpPr>
              <p:spPr>
                <a:xfrm>
                  <a:off x="1543940" y="4492077"/>
                  <a:ext cx="612667" cy="14558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WiFo Decoder</a:t>
                  </a: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62A06916-D995-F8F3-0DD0-2F7131193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26261" y="2771013"/>
                <a:ext cx="27398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stealth" w="sm" len="sm"/>
              </a:ln>
              <a:effectLst/>
            </p:spPr>
          </p:cxn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B98B1BB5-76B0-EE9E-B7A7-191CFA68538C}"/>
                  </a:ext>
                </a:extLst>
              </p:cNvPr>
              <p:cNvGrpSpPr/>
              <p:nvPr/>
            </p:nvGrpSpPr>
            <p:grpSpPr>
              <a:xfrm>
                <a:off x="7708374" y="2449272"/>
                <a:ext cx="747486" cy="752294"/>
                <a:chOff x="795452" y="4354091"/>
                <a:chExt cx="392861" cy="395388"/>
              </a:xfrm>
            </p:grpSpPr>
            <p:pic>
              <p:nvPicPr>
                <p:cNvPr id="68" name="图片 67">
                  <a:extLst>
                    <a:ext uri="{FF2B5EF4-FFF2-40B4-BE49-F238E27FC236}">
                      <a16:creationId xmlns:a16="http://schemas.microsoft.com/office/drawing/2014/main" id="{3BAC5E3B-9C19-B9A5-5947-9E17F9E7756E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8" t="7480" r="9390" b="10626"/>
                <a:stretch/>
              </p:blipFill>
              <p:spPr>
                <a:xfrm>
                  <a:off x="900313" y="4354091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69" name="图片 68">
                  <a:extLst>
                    <a:ext uri="{FF2B5EF4-FFF2-40B4-BE49-F238E27FC236}">
                      <a16:creationId xmlns:a16="http://schemas.microsoft.com/office/drawing/2014/main" id="{8BDD8157-3496-8C3E-937A-8965415215B7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2" t="7481" r="9393" b="10630"/>
                <a:stretch/>
              </p:blipFill>
              <p:spPr>
                <a:xfrm>
                  <a:off x="863135" y="4381788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70" name="图片 69">
                  <a:extLst>
                    <a:ext uri="{FF2B5EF4-FFF2-40B4-BE49-F238E27FC236}">
                      <a16:creationId xmlns:a16="http://schemas.microsoft.com/office/drawing/2014/main" id="{D627A43D-D086-330A-29C1-40B99C4E1F9C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2" t="7481" r="9393" b="10630"/>
                <a:stretch/>
              </p:blipFill>
              <p:spPr>
                <a:xfrm>
                  <a:off x="827673" y="4422718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71" name="图片 70">
                  <a:extLst>
                    <a:ext uri="{FF2B5EF4-FFF2-40B4-BE49-F238E27FC236}">
                      <a16:creationId xmlns:a16="http://schemas.microsoft.com/office/drawing/2014/main" id="{8A7E334D-EB44-59BE-1071-498933A5EED1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2" t="7481" r="9393" b="10630"/>
                <a:stretch/>
              </p:blipFill>
              <p:spPr>
                <a:xfrm>
                  <a:off x="795452" y="4461479"/>
                  <a:ext cx="288000" cy="288000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3">
                <a:extLst>
                  <a:ext uri="{FF2B5EF4-FFF2-40B4-BE49-F238E27FC236}">
                    <a16:creationId xmlns:a16="http://schemas.microsoft.com/office/drawing/2014/main" id="{C93BE5DC-DD74-4D6C-3D0F-7AE40C146CBF}"/>
                  </a:ext>
                </a:extLst>
              </p:cNvPr>
              <p:cNvSpPr txBox="1"/>
              <p:nvPr/>
            </p:nvSpPr>
            <p:spPr>
              <a:xfrm>
                <a:off x="7588744" y="3193596"/>
                <a:ext cx="867544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Noisy CSI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A0E04433-948C-EBB1-4C87-DAA2370572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1574" y="2755774"/>
                <a:ext cx="308585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stealth" w="sm" len="sm"/>
              </a:ln>
              <a:effectLst/>
            </p:spPr>
          </p:cxnSp>
          <p:sp>
            <p:nvSpPr>
              <p:cNvPr id="79" name="TextBox 3">
                <a:extLst>
                  <a:ext uri="{FF2B5EF4-FFF2-40B4-BE49-F238E27FC236}">
                    <a16:creationId xmlns:a16="http://schemas.microsoft.com/office/drawing/2014/main" id="{311AC914-BE16-F1C0-30A0-509ED7793ADB}"/>
                  </a:ext>
                </a:extLst>
              </p:cNvPr>
              <p:cNvSpPr txBox="1"/>
              <p:nvPr/>
            </p:nvSpPr>
            <p:spPr>
              <a:xfrm>
                <a:off x="10528297" y="3203157"/>
                <a:ext cx="15707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Estimated CSI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2798FAF5-B20A-FC38-9C29-C65E0AC70C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4049" y="2803763"/>
                <a:ext cx="165961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stealth" w="sm" len="sm"/>
              </a:ln>
              <a:effectLst/>
            </p:spPr>
          </p:cxnSp>
          <p:grpSp>
            <p:nvGrpSpPr>
              <p:cNvPr id="83" name="组合 82">
                <a:extLst>
                  <a:ext uri="{FF2B5EF4-FFF2-40B4-BE49-F238E27FC236}">
                    <a16:creationId xmlns:a16="http://schemas.microsoft.com/office/drawing/2014/main" id="{C9BCF4E8-910C-6060-E84D-5FF1CE160DCE}"/>
                  </a:ext>
                </a:extLst>
              </p:cNvPr>
              <p:cNvGrpSpPr/>
              <p:nvPr/>
            </p:nvGrpSpPr>
            <p:grpSpPr>
              <a:xfrm>
                <a:off x="9424668" y="2171609"/>
                <a:ext cx="327008" cy="1729251"/>
                <a:chOff x="1969446" y="4264441"/>
                <a:chExt cx="191114" cy="1010628"/>
              </a:xfrm>
            </p:grpSpPr>
            <p:sp>
              <p:nvSpPr>
                <p:cNvPr id="84" name="TextBox 3">
                  <a:extLst>
                    <a:ext uri="{FF2B5EF4-FFF2-40B4-BE49-F238E27FC236}">
                      <a16:creationId xmlns:a16="http://schemas.microsoft.com/office/drawing/2014/main" id="{A3BB41C9-2887-C43A-8AFA-4D928807823D}"/>
                    </a:ext>
                  </a:extLst>
                </p:cNvPr>
                <p:cNvSpPr txBox="1"/>
                <p:nvPr/>
              </p:nvSpPr>
              <p:spPr>
                <a:xfrm rot="5400000">
                  <a:off x="1964197" y="5078705"/>
                  <a:ext cx="212852" cy="1798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rPr>
                    <a:t>…</a:t>
                  </a: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5" name="组合 84">
                  <a:extLst>
                    <a:ext uri="{FF2B5EF4-FFF2-40B4-BE49-F238E27FC236}">
                      <a16:creationId xmlns:a16="http://schemas.microsoft.com/office/drawing/2014/main" id="{2508672E-A7B6-535A-EAC8-D7EEBD80D2BA}"/>
                    </a:ext>
                  </a:extLst>
                </p:cNvPr>
                <p:cNvGrpSpPr/>
                <p:nvPr/>
              </p:nvGrpSpPr>
              <p:grpSpPr>
                <a:xfrm>
                  <a:off x="1969446" y="4264441"/>
                  <a:ext cx="137160" cy="833334"/>
                  <a:chOff x="2003845" y="4364460"/>
                  <a:chExt cx="137160" cy="833334"/>
                </a:xfrm>
              </p:grpSpPr>
              <p:sp>
                <p:nvSpPr>
                  <p:cNvPr id="87" name="矩形 86">
                    <a:extLst>
                      <a:ext uri="{FF2B5EF4-FFF2-40B4-BE49-F238E27FC236}">
                        <a16:creationId xmlns:a16="http://schemas.microsoft.com/office/drawing/2014/main" id="{67A1793D-1EE0-F542-F723-3AFD15DE66FA}"/>
                      </a:ext>
                    </a:extLst>
                  </p:cNvPr>
                  <p:cNvSpPr/>
                  <p:nvPr/>
                </p:nvSpPr>
                <p:spPr>
                  <a:xfrm>
                    <a:off x="2003845" y="4364460"/>
                    <a:ext cx="137160" cy="137160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635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" name="矩形 87">
                    <a:extLst>
                      <a:ext uri="{FF2B5EF4-FFF2-40B4-BE49-F238E27FC236}">
                        <a16:creationId xmlns:a16="http://schemas.microsoft.com/office/drawing/2014/main" id="{0C22B223-22C7-4B63-54B2-F6149D146031}"/>
                      </a:ext>
                    </a:extLst>
                  </p:cNvPr>
                  <p:cNvSpPr/>
                  <p:nvPr/>
                </p:nvSpPr>
                <p:spPr>
                  <a:xfrm>
                    <a:off x="2003845" y="4538503"/>
                    <a:ext cx="137160" cy="137160"/>
                  </a:xfrm>
                  <a:prstGeom prst="rect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635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矩形 88">
                    <a:extLst>
                      <a:ext uri="{FF2B5EF4-FFF2-40B4-BE49-F238E27FC236}">
                        <a16:creationId xmlns:a16="http://schemas.microsoft.com/office/drawing/2014/main" id="{42B08C9D-C7FB-6531-16AD-261B8CBEE924}"/>
                      </a:ext>
                    </a:extLst>
                  </p:cNvPr>
                  <p:cNvSpPr/>
                  <p:nvPr/>
                </p:nvSpPr>
                <p:spPr>
                  <a:xfrm>
                    <a:off x="2003845" y="4712546"/>
                    <a:ext cx="137160" cy="137160"/>
                  </a:xfrm>
                  <a:prstGeom prst="rect">
                    <a:avLst/>
                  </a:prstGeom>
                  <a:solidFill>
                    <a:srgbClr val="84A2D8"/>
                  </a:solidFill>
                  <a:ln w="635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" name="矩形 89">
                    <a:extLst>
                      <a:ext uri="{FF2B5EF4-FFF2-40B4-BE49-F238E27FC236}">
                        <a16:creationId xmlns:a16="http://schemas.microsoft.com/office/drawing/2014/main" id="{330D9BC8-294A-6F9B-F619-32FF9C22708C}"/>
                      </a:ext>
                    </a:extLst>
                  </p:cNvPr>
                  <p:cNvSpPr/>
                  <p:nvPr/>
                </p:nvSpPr>
                <p:spPr>
                  <a:xfrm>
                    <a:off x="2003845" y="4886589"/>
                    <a:ext cx="137160" cy="137160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635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1" name="矩形 90">
                    <a:extLst>
                      <a:ext uri="{FF2B5EF4-FFF2-40B4-BE49-F238E27FC236}">
                        <a16:creationId xmlns:a16="http://schemas.microsoft.com/office/drawing/2014/main" id="{DFE4B5C8-1D20-48DB-D356-F5C063780CCD}"/>
                      </a:ext>
                    </a:extLst>
                  </p:cNvPr>
                  <p:cNvSpPr/>
                  <p:nvPr/>
                </p:nvSpPr>
                <p:spPr>
                  <a:xfrm>
                    <a:off x="2003845" y="5060634"/>
                    <a:ext cx="137160" cy="137160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</a:srgbClr>
                  </a:solidFill>
                  <a:ln w="635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9B1A1603-66E5-DDD1-B4B8-2F09561FD064}"/>
                  </a:ext>
                </a:extLst>
              </p:cNvPr>
              <p:cNvGrpSpPr/>
              <p:nvPr/>
            </p:nvGrpSpPr>
            <p:grpSpPr>
              <a:xfrm>
                <a:off x="6184280" y="2503680"/>
                <a:ext cx="747486" cy="752294"/>
                <a:chOff x="795452" y="4354091"/>
                <a:chExt cx="392861" cy="395388"/>
              </a:xfrm>
            </p:grpSpPr>
            <p:pic>
              <p:nvPicPr>
                <p:cNvPr id="165" name="图片 164">
                  <a:extLst>
                    <a:ext uri="{FF2B5EF4-FFF2-40B4-BE49-F238E27FC236}">
                      <a16:creationId xmlns:a16="http://schemas.microsoft.com/office/drawing/2014/main" id="{F5EDEC5E-8074-5579-CAFC-88D3490E1DA1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8" t="7480" r="9390" b="10626"/>
                <a:stretch/>
              </p:blipFill>
              <p:spPr>
                <a:xfrm>
                  <a:off x="900313" y="4354091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166" name="图片 165">
                  <a:extLst>
                    <a:ext uri="{FF2B5EF4-FFF2-40B4-BE49-F238E27FC236}">
                      <a16:creationId xmlns:a16="http://schemas.microsoft.com/office/drawing/2014/main" id="{34B569A3-C297-76F7-53C5-65667AB52A20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2" t="7481" r="9393" b="10630"/>
                <a:stretch/>
              </p:blipFill>
              <p:spPr>
                <a:xfrm>
                  <a:off x="863135" y="4381788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167" name="图片 166">
                  <a:extLst>
                    <a:ext uri="{FF2B5EF4-FFF2-40B4-BE49-F238E27FC236}">
                      <a16:creationId xmlns:a16="http://schemas.microsoft.com/office/drawing/2014/main" id="{0D3F8C0F-250C-1BF0-2A1D-1022016BE5AE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2" t="7481" r="9393" b="10630"/>
                <a:stretch/>
              </p:blipFill>
              <p:spPr>
                <a:xfrm>
                  <a:off x="827673" y="4422718"/>
                  <a:ext cx="288000" cy="288000"/>
                </a:xfrm>
                <a:prstGeom prst="rect">
                  <a:avLst/>
                </a:prstGeom>
              </p:spPr>
            </p:pic>
            <p:pic>
              <p:nvPicPr>
                <p:cNvPr id="168" name="图片 167">
                  <a:extLst>
                    <a:ext uri="{FF2B5EF4-FFF2-40B4-BE49-F238E27FC236}">
                      <a16:creationId xmlns:a16="http://schemas.microsoft.com/office/drawing/2014/main" id="{C01F4C5B-3E83-E68E-91ED-E6FCC6CB9083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92" t="7481" r="9393" b="10630"/>
                <a:stretch/>
              </p:blipFill>
              <p:spPr>
                <a:xfrm>
                  <a:off x="795452" y="4461479"/>
                  <a:ext cx="288000" cy="288000"/>
                </a:xfrm>
                <a:prstGeom prst="rect">
                  <a:avLst/>
                </a:prstGeom>
              </p:spPr>
            </p:pic>
          </p:grpSp>
          <p:sp>
            <p:nvSpPr>
              <p:cNvPr id="169" name="TextBox 3">
                <a:extLst>
                  <a:ext uri="{FF2B5EF4-FFF2-40B4-BE49-F238E27FC236}">
                    <a16:creationId xmlns:a16="http://schemas.microsoft.com/office/drawing/2014/main" id="{4144670E-368D-D162-4D2C-696DB93083FA}"/>
                  </a:ext>
                </a:extLst>
              </p:cNvPr>
              <p:cNvSpPr txBox="1"/>
              <p:nvPr/>
            </p:nvSpPr>
            <p:spPr>
              <a:xfrm>
                <a:off x="5771395" y="3245115"/>
                <a:ext cx="154858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Coarse-grained CSI  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C3E206AE-CD05-8608-AADC-46907DC58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1874" y="2834588"/>
                <a:ext cx="444782" cy="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sm" len="sm"/>
                <a:tailEnd type="stealth" w="sm" len="sm"/>
              </a:ln>
              <a:effectLst/>
            </p:spPr>
          </p:cxnSp>
          <p:sp>
            <p:nvSpPr>
              <p:cNvPr id="172" name="文本框 171">
                <a:extLst>
                  <a:ext uri="{FF2B5EF4-FFF2-40B4-BE49-F238E27FC236}">
                    <a16:creationId xmlns:a16="http://schemas.microsoft.com/office/drawing/2014/main" id="{4D652F96-D5ED-0BFB-5535-AA921456A200}"/>
                  </a:ext>
                </a:extLst>
              </p:cNvPr>
              <p:cNvSpPr txBox="1"/>
              <p:nvPr/>
            </p:nvSpPr>
            <p:spPr>
              <a:xfrm>
                <a:off x="6858324" y="2525465"/>
                <a:ext cx="987056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Interpolation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7" name="矩形 176">
            <a:extLst>
              <a:ext uri="{FF2B5EF4-FFF2-40B4-BE49-F238E27FC236}">
                <a16:creationId xmlns:a16="http://schemas.microsoft.com/office/drawing/2014/main" id="{88214D81-8AB8-9CC2-4357-15B4CA19B226}"/>
              </a:ext>
            </a:extLst>
          </p:cNvPr>
          <p:cNvSpPr/>
          <p:nvPr/>
        </p:nvSpPr>
        <p:spPr>
          <a:xfrm>
            <a:off x="94540" y="2401318"/>
            <a:ext cx="567522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To achieve a higher score, you can: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Optimize the fine-tuning strategy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Optimize the data preprocessing pipeline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Tune the network hyperparameters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Or be lucky enough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😉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0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3D2D3-6061-67C9-CF93-234232F7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796" y="-115844"/>
            <a:ext cx="1962407" cy="8355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kumimoji="0" lang="en-US" altLang="zh-CN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19B1887-1AE6-4162-F11C-6DD957B23288}"/>
              </a:ext>
            </a:extLst>
          </p:cNvPr>
          <p:cNvSpPr txBox="1">
            <a:spLocks/>
          </p:cNvSpPr>
          <p:nvPr/>
        </p:nvSpPr>
        <p:spPr>
          <a:xfrm>
            <a:off x="458191" y="1085509"/>
            <a:ext cx="11275616" cy="45886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A40503"/>
              </a:buClr>
              <a:buFont typeface="Wingdings" pitchFamily="2" charset="2"/>
              <a:buChar char="q"/>
              <a:defRPr sz="28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432FF"/>
              </a:buClr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Background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SoM and WiFo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Problem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tatement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Evaluation Criteria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Datasets and Baselines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ompetition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Procedure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8">
            <a:extLst>
              <a:ext uri="{FF2B5EF4-FFF2-40B4-BE49-F238E27FC236}">
                <a16:creationId xmlns:a16="http://schemas.microsoft.com/office/drawing/2014/main" id="{16F45F8A-6473-409F-A55A-AEB34F96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2" y="6518838"/>
            <a:ext cx="962683" cy="27807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7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3B380-57FA-4A32-A2CD-D0CBDAF02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4028D-30B1-9D62-49A3-9FFF5190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796" y="-115844"/>
            <a:ext cx="1962407" cy="8355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kumimoji="0" lang="en-US" altLang="zh-CN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D743A0-B680-1030-CED9-922A8EB0CBA1}"/>
              </a:ext>
            </a:extLst>
          </p:cNvPr>
          <p:cNvSpPr txBox="1">
            <a:spLocks/>
          </p:cNvSpPr>
          <p:nvPr/>
        </p:nvSpPr>
        <p:spPr>
          <a:xfrm>
            <a:off x="458191" y="1085509"/>
            <a:ext cx="11275616" cy="45886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A40503"/>
              </a:buClr>
              <a:buFont typeface="Wingdings" pitchFamily="2" charset="2"/>
              <a:buChar char="q"/>
              <a:defRPr sz="28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432FF"/>
              </a:buClr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Background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SoM and WiFo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Problem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tatement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Evaluation Criteria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Datasets and Baselines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ompetition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Procedure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8">
            <a:extLst>
              <a:ext uri="{FF2B5EF4-FFF2-40B4-BE49-F238E27FC236}">
                <a16:creationId xmlns:a16="http://schemas.microsoft.com/office/drawing/2014/main" id="{A089F21C-D2A1-38B5-99AA-E7A368C4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2" y="6518838"/>
            <a:ext cx="962683" cy="27807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8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43A81-FE0C-95B8-F2B6-A45473555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3C2C-678A-5110-15A0-7BF767E4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Competition Procedure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96F13BC-1458-1796-84A6-4DD1B4D5CB95}"/>
              </a:ext>
            </a:extLst>
          </p:cNvPr>
          <p:cNvSpPr/>
          <p:nvPr/>
        </p:nvSpPr>
        <p:spPr>
          <a:xfrm>
            <a:off x="82429" y="955113"/>
            <a:ext cx="119920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Phase I: Development Phase [Sep. 30, 2025~Feb. 1, 2026]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Submission: Submit inference results on the public testing set to receive feedback on the public leaderboard.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Leaderboard: Visible to all and intended for performance tracking, not final ranking.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Only the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top-5 teams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will advance to the next phase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9FD77F-CFEA-A555-5AED-FE90F978C6E7}"/>
              </a:ext>
            </a:extLst>
          </p:cNvPr>
          <p:cNvSpPr/>
          <p:nvPr/>
        </p:nvSpPr>
        <p:spPr>
          <a:xfrm>
            <a:off x="82429" y="2551941"/>
            <a:ext cx="1189291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Phase II: Test Phase [Feb. 1, 2026~Feb. 10, 2026]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Deliverables: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Top-5 teams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will provide materials for verification and reproducibility </a:t>
            </a:r>
          </a:p>
          <a:p>
            <a:pPr marL="1257300" lvl="2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Runable</a:t>
            </a:r>
            <a:r>
              <a:rPr kumimoji="0" lang="en-US" altLang="zh-CN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inference code </a:t>
            </a:r>
            <a:r>
              <a:rPr lang="en-US" altLang="zh-CN" b="1" i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and model weights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257300" lvl="2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b="1" i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Documentation and Instructions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56BEC4-BFF9-486A-EF4D-4DD85D7DFF8B}"/>
              </a:ext>
            </a:extLst>
          </p:cNvPr>
          <p:cNvSpPr/>
          <p:nvPr/>
        </p:nvSpPr>
        <p:spPr>
          <a:xfrm>
            <a:off x="82429" y="4148769"/>
            <a:ext cx="1189291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Final Evaluation Phase [Feb. 10, 2026~Feb. 15, 2026]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The organizers will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manually compute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the scores based on the materials submitted by participants in the test phase and verify their compliance</a:t>
            </a:r>
          </a:p>
        </p:txBody>
      </p:sp>
    </p:spTree>
    <p:extLst>
      <p:ext uri="{BB962C8B-B14F-4D97-AF65-F5344CB8AC3E}">
        <p14:creationId xmlns:p14="http://schemas.microsoft.com/office/powerpoint/2010/main" val="2651927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4BF2E-9BDD-78EA-0CDB-702B6F35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4145-838A-1F70-CC80-CB44F088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Others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B28F5FD-E832-56DD-3AA7-CDBBBCF18E41}"/>
              </a:ext>
            </a:extLst>
          </p:cNvPr>
          <p:cNvSpPr/>
          <p:nvPr/>
        </p:nvSpPr>
        <p:spPr>
          <a:xfrm>
            <a:off x="94540" y="924834"/>
            <a:ext cx="118929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***Challenge forum: Q &amp; A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Link: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hlinkClick r:id="rId3"/>
              </a:rPr>
              <a:t>https://github.com/liuboxun/WiFo/discussions/8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We encourage all participants to ask questions on the forum to avoid duplicate inquiries.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EEB6A58-F0E1-AADE-4764-BC796ECA0728}"/>
              </a:ext>
            </a:extLst>
          </p:cNvPr>
          <p:cNvSpPr/>
          <p:nvPr/>
        </p:nvSpPr>
        <p:spPr>
          <a:xfrm>
            <a:off x="94540" y="5486745"/>
            <a:ext cx="118929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Contact via email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Boxun Liu: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hlinkClick r:id="rId4"/>
              </a:rPr>
              <a:t>boxunliu@stu.pku.edu.cn</a:t>
            </a: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Xuanyu Liu: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hlinkClick r:id="rId5"/>
              </a:rPr>
              <a:t>xyliu25@stu.pku.edu.cn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E5ED13C-0988-5D7F-A4AC-D794D4835BF5}"/>
              </a:ext>
            </a:extLst>
          </p:cNvPr>
          <p:cNvSpPr/>
          <p:nvPr/>
        </p:nvSpPr>
        <p:spPr>
          <a:xfrm>
            <a:off x="94540" y="2130729"/>
            <a:ext cx="1189291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Prizes: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4,000 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CHF</a:t>
            </a:r>
          </a:p>
          <a:p>
            <a:pPr lvl="1" defTabSz="457200">
              <a:spcBef>
                <a:spcPts val="600"/>
              </a:spcBef>
              <a:buClr>
                <a:srgbClr val="0000FF"/>
              </a:buClr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🥇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1st Prize: 2,290 CHF (≈ ¥20,000 RMB)</a:t>
            </a:r>
          </a:p>
          <a:p>
            <a:pPr lvl="1" defTabSz="457200">
              <a:spcBef>
                <a:spcPts val="600"/>
              </a:spcBef>
              <a:buClr>
                <a:srgbClr val="0000FF"/>
              </a:buClr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🥈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2nd Prize: 1,140 CHF (≈ ¥10,000 RMB)</a:t>
            </a:r>
          </a:p>
          <a:p>
            <a:pPr lvl="1" defTabSz="457200">
              <a:spcBef>
                <a:spcPts val="600"/>
              </a:spcBef>
              <a:buClr>
                <a:srgbClr val="0000FF"/>
              </a:buClr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🥉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3rd Prize: 570 CHF (≈ ¥5,000 RMB)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1FEF14-DBAE-2331-FD3C-6FA71CD07895}"/>
              </a:ext>
            </a:extLst>
          </p:cNvPr>
          <p:cNvSpPr/>
          <p:nvPr/>
        </p:nvSpPr>
        <p:spPr>
          <a:xfrm>
            <a:off x="94540" y="3640086"/>
            <a:ext cx="118929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Deadlines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Registration deadline: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 December 2025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Development phase deadline (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determine the top-5 teams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): 1 February 2026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Final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materials submission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10 February 2026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Final ranking announcement: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 February 2026</a:t>
            </a: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35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E4221A1-D237-7A97-8A7C-8AEC66DE36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6" y="3429000"/>
            <a:ext cx="2879148" cy="2915478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1874BE22-F2B9-C26D-F84B-28ABB8EF5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084" y="2066543"/>
            <a:ext cx="8593931" cy="89852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华文新魏" pitchFamily="2" charset="-122"/>
                <a:cs typeface="Arial" panose="020B0604020202020204" pitchFamily="34" charset="0"/>
              </a:rPr>
              <a:t>Thanks for your time!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华文新魏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042550A-BA21-6C47-BC66-984AF55B43EF}"/>
              </a:ext>
            </a:extLst>
          </p:cNvPr>
          <p:cNvSpPr txBox="1"/>
          <p:nvPr/>
        </p:nvSpPr>
        <p:spPr>
          <a:xfrm>
            <a:off x="4990704" y="3837124"/>
            <a:ext cx="28791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None/>
            </a:pPr>
            <a:r>
              <a:rPr lang="en-US" altLang="zh-CN" sz="2000" b="1" i="0" dirty="0">
                <a:solidFill>
                  <a:srgbClr val="0208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Organizers:</a:t>
            </a:r>
            <a:r>
              <a:rPr lang="zh-CN" altLang="en-US" sz="2000" b="1" i="0" dirty="0">
                <a:solidFill>
                  <a:srgbClr val="0208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b="1" i="0" dirty="0">
              <a:solidFill>
                <a:srgbClr val="02081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buNone/>
            </a:pPr>
            <a:r>
              <a:rPr lang="en-US" altLang="zh-CN" sz="2000" i="1" dirty="0">
                <a:solidFill>
                  <a:srgbClr val="0208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Xiang Cheng</a:t>
            </a:r>
          </a:p>
          <a:p>
            <a:pPr algn="l">
              <a:spcBef>
                <a:spcPts val="600"/>
              </a:spcBef>
              <a:buNone/>
            </a:pPr>
            <a:r>
              <a:rPr lang="en-US" altLang="zh-CN" sz="2000" i="1" dirty="0" err="1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Xuesong</a:t>
            </a:r>
            <a:r>
              <a:rPr lang="en-US" altLang="zh-CN" sz="2000" i="1" dirty="0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Cai</a:t>
            </a:r>
          </a:p>
          <a:p>
            <a:pPr algn="l">
              <a:spcBef>
                <a:spcPts val="600"/>
              </a:spcBef>
              <a:buNone/>
            </a:pPr>
            <a:r>
              <a:rPr lang="en-US" altLang="zh-CN" sz="2000" i="1" dirty="0">
                <a:solidFill>
                  <a:srgbClr val="0208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Boxun Liu</a:t>
            </a:r>
          </a:p>
          <a:p>
            <a:pPr algn="l">
              <a:spcBef>
                <a:spcPts val="600"/>
              </a:spcBef>
              <a:buNone/>
            </a:pPr>
            <a:r>
              <a:rPr lang="en-US" altLang="zh-CN" sz="2000" i="1" dirty="0" err="1">
                <a:solidFill>
                  <a:srgbClr val="0208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Xunayu</a:t>
            </a:r>
            <a:r>
              <a:rPr lang="en-US" altLang="zh-CN" sz="2000" i="1" dirty="0">
                <a:solidFill>
                  <a:srgbClr val="0208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D3BCD3-1255-F8B3-576B-A9EAF0868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t="14843" r="29408" b="15099"/>
          <a:stretch>
            <a:fillRect/>
          </a:stretch>
        </p:blipFill>
        <p:spPr>
          <a:xfrm>
            <a:off x="10639075" y="5462335"/>
            <a:ext cx="1268268" cy="12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4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EF951-3D73-9B36-3785-5E08DF3F9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9BCF7C-BC69-6ECB-2067-909E57F9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796" y="-115844"/>
            <a:ext cx="1962407" cy="8355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kumimoji="0" lang="en-US" altLang="zh-CN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92FBD75-3953-C41A-3AF4-63808FE262BB}"/>
              </a:ext>
            </a:extLst>
          </p:cNvPr>
          <p:cNvSpPr txBox="1">
            <a:spLocks/>
          </p:cNvSpPr>
          <p:nvPr/>
        </p:nvSpPr>
        <p:spPr>
          <a:xfrm>
            <a:off x="458191" y="1085509"/>
            <a:ext cx="11275616" cy="45886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A40503"/>
              </a:buClr>
              <a:buFont typeface="Wingdings" pitchFamily="2" charset="2"/>
              <a:buChar char="q"/>
              <a:defRPr sz="28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432FF"/>
              </a:buClr>
              <a:buFont typeface="Wingdings" pitchFamily="2" charset="2"/>
              <a:buChar char="v"/>
              <a:defRPr sz="24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Candara" panose="020E0502030303020204" pitchFamily="34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Background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SoM and WiFo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Problem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tatement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Evaluation Criteria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Datasets and Baselines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Clr>
                <a:srgbClr val="A4050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ompetition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Procedure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18">
            <a:extLst>
              <a:ext uri="{FF2B5EF4-FFF2-40B4-BE49-F238E27FC236}">
                <a16:creationId xmlns:a16="http://schemas.microsoft.com/office/drawing/2014/main" id="{5AEA90B7-B4B3-2061-5EE8-62F0E6D2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2" y="6518838"/>
            <a:ext cx="962683" cy="27807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22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E4AF-D1CB-C353-0478-70D675E5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149" y="-72014"/>
            <a:ext cx="4267206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1F497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SoM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492E87-78DD-16A8-A788-A6F66542D68F}"/>
              </a:ext>
            </a:extLst>
          </p:cNvPr>
          <p:cNvCxnSpPr>
            <a:cxnSpLocks/>
          </p:cNvCxnSpPr>
          <p:nvPr/>
        </p:nvCxnSpPr>
        <p:spPr>
          <a:xfrm>
            <a:off x="0" y="783771"/>
            <a:ext cx="12192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A616FB02-9385-4A06-8449-977BA37EB9B9}"/>
              </a:ext>
            </a:extLst>
          </p:cNvPr>
          <p:cNvSpPr/>
          <p:nvPr/>
        </p:nvSpPr>
        <p:spPr>
          <a:xfrm>
            <a:off x="172703" y="925411"/>
            <a:ext cx="11755747" cy="1050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Synesthesia of Machines (SoM) 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[1]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a novel paradigm for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AI-native intelligent multi-modal sensing communication integration</a:t>
            </a:r>
          </a:p>
          <a:p>
            <a:pPr marL="800100" lvl="1" indent="-342900" defTabSz="457200">
              <a:lnSpc>
                <a:spcPct val="110000"/>
              </a:lnSpc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SoM-enhanced transceiver design: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AI-native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multi-modal sensing aided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wireless physical layer (PHY)</a:t>
            </a:r>
          </a:p>
        </p:txBody>
      </p:sp>
      <p:sp>
        <p:nvSpPr>
          <p:cNvPr id="49" name="灯片编号占位符 18">
            <a:extLst>
              <a:ext uri="{FF2B5EF4-FFF2-40B4-BE49-F238E27FC236}">
                <a16:creationId xmlns:a16="http://schemas.microsoft.com/office/drawing/2014/main" id="{01580E92-DC9E-4889-A689-DD84ECA7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2" y="6518838"/>
            <a:ext cx="962683" cy="27807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D4816A3-4A02-071B-9A48-DADA71EB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08" y="2060801"/>
            <a:ext cx="10463910" cy="44486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6974541-43A5-6464-326C-AED8976447AC}"/>
              </a:ext>
            </a:extLst>
          </p:cNvPr>
          <p:cNvSpPr txBox="1"/>
          <p:nvPr/>
        </p:nvSpPr>
        <p:spPr>
          <a:xfrm>
            <a:off x="172703" y="6509421"/>
            <a:ext cx="103738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[1]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X. Cheng </a:t>
            </a:r>
            <a:r>
              <a: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et al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.,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Intelligent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ulti-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odal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ensing-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ommunication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i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ntegration: 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Synesthesia of Machines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IEEE Commun. Surveys Tutor.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Jan.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202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8352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5C29F-F508-1FA4-AA07-828865F67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B35E836E-B2AB-144B-E055-5EE48AE5F96E}"/>
              </a:ext>
            </a:extLst>
          </p:cNvPr>
          <p:cNvGrpSpPr/>
          <p:nvPr/>
        </p:nvGrpSpPr>
        <p:grpSpPr>
          <a:xfrm>
            <a:off x="8576929" y="1653704"/>
            <a:ext cx="2230816" cy="3441197"/>
            <a:chOff x="1873961" y="1483763"/>
            <a:chExt cx="2230816" cy="3204487"/>
          </a:xfrm>
        </p:grpSpPr>
        <p:sp>
          <p:nvSpPr>
            <p:cNvPr id="32" name="圆角矩形 53">
              <a:extLst>
                <a:ext uri="{FF2B5EF4-FFF2-40B4-BE49-F238E27FC236}">
                  <a16:creationId xmlns:a16="http://schemas.microsoft.com/office/drawing/2014/main" id="{E0344B20-449E-F76A-7752-57F73046E63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1934864" y="1483763"/>
              <a:ext cx="2169913" cy="3204487"/>
            </a:xfrm>
            <a:prstGeom prst="roundRect">
              <a:avLst>
                <a:gd name="adj" fmla="val 909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22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BAFD86C-0BF2-B7E5-6404-3B0FA13C6B12}"/>
                </a:ext>
              </a:extLst>
            </p:cNvPr>
            <p:cNvSpPr txBox="1"/>
            <p:nvPr/>
          </p:nvSpPr>
          <p:spPr>
            <a:xfrm>
              <a:off x="1873961" y="3147285"/>
              <a:ext cx="2230816" cy="1461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COMPaCT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[Ju`24-TWC]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VAE [Baur`24-GC TSP]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FIRE[Liu`21-MobiCom]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67ADFB7-61E2-D1C9-43A0-4A522D781BED}"/>
              </a:ext>
            </a:extLst>
          </p:cNvPr>
          <p:cNvGrpSpPr/>
          <p:nvPr/>
        </p:nvGrpSpPr>
        <p:grpSpPr>
          <a:xfrm>
            <a:off x="6239142" y="1653704"/>
            <a:ext cx="2230816" cy="3441197"/>
            <a:chOff x="1873961" y="1483763"/>
            <a:chExt cx="2230816" cy="3204487"/>
          </a:xfrm>
        </p:grpSpPr>
        <p:sp>
          <p:nvSpPr>
            <p:cNvPr id="25" name="圆角矩形 53">
              <a:extLst>
                <a:ext uri="{FF2B5EF4-FFF2-40B4-BE49-F238E27FC236}">
                  <a16:creationId xmlns:a16="http://schemas.microsoft.com/office/drawing/2014/main" id="{5B8D0F15-B1AE-E8F8-FDB7-6615018479B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1934864" y="1483763"/>
              <a:ext cx="2169913" cy="3204487"/>
            </a:xfrm>
            <a:prstGeom prst="roundRect">
              <a:avLst>
                <a:gd name="adj" fmla="val 909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222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293EC69-EF87-C463-4A70-DFA53923B428}"/>
                </a:ext>
              </a:extLst>
            </p:cNvPr>
            <p:cNvSpPr txBox="1"/>
            <p:nvPr/>
          </p:nvSpPr>
          <p:spPr>
            <a:xfrm>
              <a:off x="1873961" y="3147285"/>
              <a:ext cx="2230816" cy="1461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WMMSENet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[Pellaco`21-ICASSP]</a:t>
              </a: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MMFF [Zhang`24-TWC]</a:t>
              </a: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Bi-RNN [Deligiannidis`21-JLT]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699780F-8D54-4AB0-D3A1-DA24FC1CD55E}"/>
              </a:ext>
            </a:extLst>
          </p:cNvPr>
          <p:cNvGrpSpPr/>
          <p:nvPr/>
        </p:nvGrpSpPr>
        <p:grpSpPr>
          <a:xfrm>
            <a:off x="3901355" y="1653705"/>
            <a:ext cx="2230816" cy="3441196"/>
            <a:chOff x="1873961" y="1483764"/>
            <a:chExt cx="2230816" cy="3204486"/>
          </a:xfrm>
        </p:grpSpPr>
        <p:sp>
          <p:nvSpPr>
            <p:cNvPr id="16" name="圆角矩形 53">
              <a:extLst>
                <a:ext uri="{FF2B5EF4-FFF2-40B4-BE49-F238E27FC236}">
                  <a16:creationId xmlns:a16="http://schemas.microsoft.com/office/drawing/2014/main" id="{14417F50-AC64-7DB9-1F83-330BF822030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1934864" y="1483764"/>
              <a:ext cx="2169913" cy="3204486"/>
            </a:xfrm>
            <a:prstGeom prst="roundRect">
              <a:avLst>
                <a:gd name="adj" fmla="val 909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222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D38BA93-8E09-A910-A2B1-14C597C32AB9}"/>
                </a:ext>
              </a:extLst>
            </p:cNvPr>
            <p:cNvSpPr txBox="1"/>
            <p:nvPr/>
          </p:nvSpPr>
          <p:spPr>
            <a:xfrm>
              <a:off x="1873961" y="3147285"/>
              <a:ext cx="2230816" cy="1461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EPNet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[Zhang20 ` -TWC]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GEPNet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[Kosasih`22-JSAC]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DeepSIC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[Nir`20-TWC]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530C89-4F80-840E-8965-FF483BB42088}"/>
              </a:ext>
            </a:extLst>
          </p:cNvPr>
          <p:cNvGrpSpPr/>
          <p:nvPr/>
        </p:nvGrpSpPr>
        <p:grpSpPr>
          <a:xfrm>
            <a:off x="1563568" y="1653705"/>
            <a:ext cx="2230816" cy="3441196"/>
            <a:chOff x="1873961" y="1483764"/>
            <a:chExt cx="2230816" cy="3204486"/>
          </a:xfrm>
        </p:grpSpPr>
        <p:sp>
          <p:nvSpPr>
            <p:cNvPr id="103" name="圆角矩形 53">
              <a:extLst>
                <a:ext uri="{FF2B5EF4-FFF2-40B4-BE49-F238E27FC236}">
                  <a16:creationId xmlns:a16="http://schemas.microsoft.com/office/drawing/2014/main" id="{1D1E14D6-1C1D-985D-2628-9890AFA8836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1934864" y="1483764"/>
              <a:ext cx="2169913" cy="3204486"/>
            </a:xfrm>
            <a:prstGeom prst="roundRect">
              <a:avLst>
                <a:gd name="adj" fmla="val 909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222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0E41976E-60F3-6537-FB99-BAA8D8B76EBD}"/>
                </a:ext>
              </a:extLst>
            </p:cNvPr>
            <p:cNvSpPr txBox="1"/>
            <p:nvPr/>
          </p:nvSpPr>
          <p:spPr>
            <a:xfrm>
              <a:off x="1873961" y="3147285"/>
              <a:ext cx="2230816" cy="1461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MLP/CNN/RNN [Lyu`18-ICC]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TinyTurbo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[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Hebbar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`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22-ISIT]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NeuralBCJR [Kim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`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20-J-SAIT]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4868E0-D574-D8AB-8576-02EC259A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SoM-enhanced transceiver design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8484DF6-114F-09A1-C49E-F2D7637EA1DF}"/>
              </a:ext>
            </a:extLst>
          </p:cNvPr>
          <p:cNvSpPr/>
          <p:nvPr/>
        </p:nvSpPr>
        <p:spPr>
          <a:xfrm>
            <a:off x="185712" y="785827"/>
            <a:ext cx="12135039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Existing works have applied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task-specific AI models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for various PHY modules: modulation / demodulation, precoding, CSI feedback, and channel estimation/prediction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2ABC792A-E330-377A-0C76-177F34391C18}"/>
              </a:ext>
            </a:extLst>
          </p:cNvPr>
          <p:cNvSpPr/>
          <p:nvPr/>
        </p:nvSpPr>
        <p:spPr bwMode="auto">
          <a:xfrm>
            <a:off x="288871" y="1843673"/>
            <a:ext cx="1043231" cy="601699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Source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26943CE4-1116-26EE-8F45-2A2B2096C66A}"/>
              </a:ext>
            </a:extLst>
          </p:cNvPr>
          <p:cNvSpPr/>
          <p:nvPr/>
        </p:nvSpPr>
        <p:spPr bwMode="auto">
          <a:xfrm>
            <a:off x="1735628" y="1791722"/>
            <a:ext cx="1947600" cy="7056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Channel Encoding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41038947-1586-0464-57C9-6009B001D621}"/>
              </a:ext>
            </a:extLst>
          </p:cNvPr>
          <p:cNvSpPr/>
          <p:nvPr/>
        </p:nvSpPr>
        <p:spPr bwMode="auto">
          <a:xfrm>
            <a:off x="4076166" y="1791722"/>
            <a:ext cx="1947600" cy="7056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Signal Modulation 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D95D42A4-2341-BF8B-F645-E9D14DD1902C}"/>
              </a:ext>
            </a:extLst>
          </p:cNvPr>
          <p:cNvSpPr/>
          <p:nvPr/>
        </p:nvSpPr>
        <p:spPr bwMode="auto">
          <a:xfrm>
            <a:off x="6411201" y="1791722"/>
            <a:ext cx="1947600" cy="7056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Precoding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03114314-D221-2CA2-FD5D-0F9C3D3409E6}"/>
              </a:ext>
            </a:extLst>
          </p:cNvPr>
          <p:cNvSpPr/>
          <p:nvPr/>
        </p:nvSpPr>
        <p:spPr bwMode="auto">
          <a:xfrm>
            <a:off x="8724107" y="1791124"/>
            <a:ext cx="1947600" cy="706796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Over-the-air Transmission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4B39D862-1E0E-257D-592E-E5FADDE6BF38}"/>
              </a:ext>
            </a:extLst>
          </p:cNvPr>
          <p:cNvSpPr/>
          <p:nvPr/>
        </p:nvSpPr>
        <p:spPr bwMode="auto">
          <a:xfrm>
            <a:off x="288871" y="2717446"/>
            <a:ext cx="1043231" cy="64632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Sink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E9DE8F08-F369-CDF8-FDB1-237A571499C1}"/>
              </a:ext>
            </a:extLst>
          </p:cNvPr>
          <p:cNvSpPr/>
          <p:nvPr/>
        </p:nvSpPr>
        <p:spPr bwMode="auto">
          <a:xfrm>
            <a:off x="1705176" y="2687810"/>
            <a:ext cx="1947600" cy="7056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Channel Decoding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D090F47C-1A5C-E701-D0EA-F3D8B8F90EF4}"/>
              </a:ext>
            </a:extLst>
          </p:cNvPr>
          <p:cNvSpPr/>
          <p:nvPr/>
        </p:nvSpPr>
        <p:spPr bwMode="auto">
          <a:xfrm>
            <a:off x="4041101" y="2687810"/>
            <a:ext cx="1947600" cy="7056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Signal Demodulation 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CDDE7519-DC32-5341-FBBC-AC396415DDCC}"/>
              </a:ext>
            </a:extLst>
          </p:cNvPr>
          <p:cNvSpPr/>
          <p:nvPr/>
        </p:nvSpPr>
        <p:spPr bwMode="auto">
          <a:xfrm>
            <a:off x="6380750" y="2687810"/>
            <a:ext cx="1947600" cy="7056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Channel Equalization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0A88BCE9-BFAC-CB0F-05D5-76F7839C4E73}"/>
              </a:ext>
            </a:extLst>
          </p:cNvPr>
          <p:cNvSpPr/>
          <p:nvPr/>
        </p:nvSpPr>
        <p:spPr bwMode="auto">
          <a:xfrm>
            <a:off x="8749470" y="2687810"/>
            <a:ext cx="1946636" cy="7056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Channel Reconstruction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3E9130CD-DDD2-5898-E64C-6EB124F51164}"/>
              </a:ext>
            </a:extLst>
          </p:cNvPr>
          <p:cNvSpPr/>
          <p:nvPr/>
        </p:nvSpPr>
        <p:spPr bwMode="auto">
          <a:xfrm>
            <a:off x="10982892" y="2254173"/>
            <a:ext cx="1209107" cy="64632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Wireless Channel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3387002E-3516-E7D6-A805-3A06E07E004F}"/>
              </a:ext>
            </a:extLst>
          </p:cNvPr>
          <p:cNvCxnSpPr>
            <a:cxnSpLocks/>
            <a:stCxn id="48" idx="3"/>
            <a:endCxn id="50" idx="1"/>
          </p:cNvCxnSpPr>
          <p:nvPr/>
        </p:nvCxnSpPr>
        <p:spPr bwMode="auto">
          <a:xfrm flipV="1">
            <a:off x="1332102" y="2144522"/>
            <a:ext cx="403526" cy="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198214C0-9896-E3D9-C665-A815687013A7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 bwMode="auto">
          <a:xfrm>
            <a:off x="3683228" y="2144522"/>
            <a:ext cx="392938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1BB13E56-0854-ADA6-F90C-AF2924EA331D}"/>
              </a:ext>
            </a:extLst>
          </p:cNvPr>
          <p:cNvCxnSpPr>
            <a:cxnSpLocks/>
            <a:stCxn id="51" idx="3"/>
            <a:endCxn id="56" idx="1"/>
          </p:cNvCxnSpPr>
          <p:nvPr/>
        </p:nvCxnSpPr>
        <p:spPr bwMode="auto">
          <a:xfrm>
            <a:off x="6023766" y="2144522"/>
            <a:ext cx="38743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ED459EC4-0739-E2EB-357E-3455400AD0AC}"/>
              </a:ext>
            </a:extLst>
          </p:cNvPr>
          <p:cNvCxnSpPr>
            <a:cxnSpLocks/>
            <a:stCxn id="56" idx="3"/>
            <a:endCxn id="58" idx="1"/>
          </p:cNvCxnSpPr>
          <p:nvPr/>
        </p:nvCxnSpPr>
        <p:spPr bwMode="auto">
          <a:xfrm>
            <a:off x="8358801" y="2144522"/>
            <a:ext cx="36530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84">
            <a:extLst>
              <a:ext uri="{FF2B5EF4-FFF2-40B4-BE49-F238E27FC236}">
                <a16:creationId xmlns:a16="http://schemas.microsoft.com/office/drawing/2014/main" id="{C71317AF-BAA0-0284-A7A2-1A7D7430FF67}"/>
              </a:ext>
            </a:extLst>
          </p:cNvPr>
          <p:cNvCxnSpPr>
            <a:cxnSpLocks/>
            <a:stCxn id="58" idx="3"/>
            <a:endCxn id="70" idx="0"/>
          </p:cNvCxnSpPr>
          <p:nvPr/>
        </p:nvCxnSpPr>
        <p:spPr bwMode="auto">
          <a:xfrm>
            <a:off x="10671707" y="2144522"/>
            <a:ext cx="915739" cy="109651"/>
          </a:xfrm>
          <a:prstGeom prst="bentConnector2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23BCBB38-59ED-BB0C-2F72-84ECD753DCEB}"/>
              </a:ext>
            </a:extLst>
          </p:cNvPr>
          <p:cNvCxnSpPr>
            <a:cxnSpLocks/>
            <a:stCxn id="69" idx="1"/>
            <a:endCxn id="68" idx="3"/>
          </p:cNvCxnSpPr>
          <p:nvPr/>
        </p:nvCxnSpPr>
        <p:spPr bwMode="auto">
          <a:xfrm flipH="1">
            <a:off x="8328350" y="3040610"/>
            <a:ext cx="42112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FA184F54-B816-47F2-DB90-78E9322E0492}"/>
              </a:ext>
            </a:extLst>
          </p:cNvPr>
          <p:cNvCxnSpPr>
            <a:cxnSpLocks/>
            <a:stCxn id="68" idx="1"/>
            <a:endCxn id="65" idx="3"/>
          </p:cNvCxnSpPr>
          <p:nvPr/>
        </p:nvCxnSpPr>
        <p:spPr bwMode="auto">
          <a:xfrm flipH="1">
            <a:off x="5988701" y="3040610"/>
            <a:ext cx="392049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ED4316B3-EE80-33F3-AD3C-426AE364922B}"/>
              </a:ext>
            </a:extLst>
          </p:cNvPr>
          <p:cNvCxnSpPr>
            <a:cxnSpLocks/>
            <a:stCxn id="65" idx="1"/>
            <a:endCxn id="63" idx="3"/>
          </p:cNvCxnSpPr>
          <p:nvPr/>
        </p:nvCxnSpPr>
        <p:spPr bwMode="auto">
          <a:xfrm flipH="1">
            <a:off x="3652776" y="3040610"/>
            <a:ext cx="38832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1985D857-39A7-250A-6609-9B2F56021847}"/>
              </a:ext>
            </a:extLst>
          </p:cNvPr>
          <p:cNvCxnSpPr>
            <a:cxnSpLocks/>
            <a:stCxn id="63" idx="1"/>
            <a:endCxn id="61" idx="3"/>
          </p:cNvCxnSpPr>
          <p:nvPr/>
        </p:nvCxnSpPr>
        <p:spPr bwMode="auto">
          <a:xfrm flipH="1">
            <a:off x="1332102" y="3040610"/>
            <a:ext cx="373074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4">
            <a:extLst>
              <a:ext uri="{FF2B5EF4-FFF2-40B4-BE49-F238E27FC236}">
                <a16:creationId xmlns:a16="http://schemas.microsoft.com/office/drawing/2014/main" id="{37F9DB73-764E-649C-4AB9-35900BB5FABA}"/>
              </a:ext>
            </a:extLst>
          </p:cNvPr>
          <p:cNvCxnSpPr>
            <a:cxnSpLocks/>
            <a:stCxn id="70" idx="2"/>
            <a:endCxn id="69" idx="3"/>
          </p:cNvCxnSpPr>
          <p:nvPr/>
        </p:nvCxnSpPr>
        <p:spPr bwMode="auto">
          <a:xfrm rot="5400000">
            <a:off x="11071722" y="2524885"/>
            <a:ext cx="140109" cy="891340"/>
          </a:xfrm>
          <a:prstGeom prst="bentConnector2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00">
            <a:extLst>
              <a:ext uri="{FF2B5EF4-FFF2-40B4-BE49-F238E27FC236}">
                <a16:creationId xmlns:a16="http://schemas.microsoft.com/office/drawing/2014/main" id="{DA8B0588-8D57-9A25-92A2-7E9507FB5206}"/>
              </a:ext>
            </a:extLst>
          </p:cNvPr>
          <p:cNvSpPr txBox="1"/>
          <p:nvPr/>
        </p:nvSpPr>
        <p:spPr>
          <a:xfrm>
            <a:off x="196401" y="5294196"/>
            <a:ext cx="11799198" cy="137944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anchor="ctr" anchorCtr="0">
            <a:noAutofit/>
          </a:bodyPr>
          <a:lstStyle>
            <a:defPPr>
              <a:defRPr lang="zh-CN"/>
            </a:defPPr>
            <a:lvl1pPr algn="ctr">
              <a:defRPr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Poor Performance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Struggling with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highly dynamic environments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and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complex PHY tasks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Limited Generalization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Retraining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needed for channel distribution shifts, hindering deployment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Disjoint Design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Sharply increasing the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storage, computation, and management cost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at the BS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DBEC1-58EE-8D8D-0241-4E1E1D70D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6087-F090-A201-1BA7-C14118D8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Wireless Foundation Models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60F63B-5332-3E16-80FF-50D873EB2236}"/>
              </a:ext>
            </a:extLst>
          </p:cNvPr>
          <p:cNvSpPr/>
          <p:nvPr/>
        </p:nvSpPr>
        <p:spPr>
          <a:xfrm>
            <a:off x="149541" y="854578"/>
            <a:ext cx="1218454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Wireless foundation models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nn-NO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 new paradigm for wireless PHY design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 model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re-trained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on broad wireless data typically at scale using self-supervision, and adaptable to a wide range of wireless tasks through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few-shot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or even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zero-s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hot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learning, outperforming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task-specific models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4C6B53A-9E55-AB12-B03C-58B887921B79}"/>
              </a:ext>
            </a:extLst>
          </p:cNvPr>
          <p:cNvGrpSpPr/>
          <p:nvPr/>
        </p:nvGrpSpPr>
        <p:grpSpPr>
          <a:xfrm>
            <a:off x="7807733" y="4783069"/>
            <a:ext cx="3063088" cy="773469"/>
            <a:chOff x="7240128" y="4849455"/>
            <a:chExt cx="3063088" cy="77346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D547EF4-2B42-671A-E894-B312B8E83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27803" y="4964765"/>
              <a:ext cx="2375413" cy="462037"/>
            </a:xfrm>
            <a:prstGeom prst="rect">
              <a:avLst/>
            </a:prstGeom>
          </p:spPr>
        </p:pic>
        <p:sp>
          <p:nvSpPr>
            <p:cNvPr id="8" name="箭头: 虚尾 54">
              <a:extLst>
                <a:ext uri="{FF2B5EF4-FFF2-40B4-BE49-F238E27FC236}">
                  <a16:creationId xmlns:a16="http://schemas.microsoft.com/office/drawing/2014/main" id="{308029DA-7691-AF53-82E7-B8654032E8FE}"/>
                </a:ext>
              </a:extLst>
            </p:cNvPr>
            <p:cNvSpPr/>
            <p:nvPr/>
          </p:nvSpPr>
          <p:spPr>
            <a:xfrm>
              <a:off x="7240128" y="4849455"/>
              <a:ext cx="403385" cy="773469"/>
            </a:xfrm>
            <a:prstGeom prst="striped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EEECE1">
                  <a:lumMod val="50000"/>
                </a:srgbClr>
              </a:solidFill>
            </a:ln>
            <a:effectLst/>
          </p:spPr>
          <p:txBody>
            <a:bodyPr rtlCol="0" anchor="ctr"/>
            <a:lstStyle/>
            <a:p>
              <a:pPr marL="0" marR="0" lvl="0" indent="0" algn="just" defTabSz="914400" rtl="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02D1CED-C34B-BF65-2985-E4F2BD068052}"/>
              </a:ext>
            </a:extLst>
          </p:cNvPr>
          <p:cNvGrpSpPr/>
          <p:nvPr/>
        </p:nvGrpSpPr>
        <p:grpSpPr>
          <a:xfrm>
            <a:off x="92930" y="4620236"/>
            <a:ext cx="7400188" cy="1094179"/>
            <a:chOff x="106680" y="4902118"/>
            <a:chExt cx="7400188" cy="109417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B0D8A8-96A9-AAED-3043-10483D885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0139" y="4902118"/>
              <a:ext cx="5036729" cy="52228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5437235-D39C-35A1-F069-B73A72229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0462" y="5573846"/>
              <a:ext cx="4976081" cy="422451"/>
            </a:xfrm>
            <a:prstGeom prst="rect">
              <a:avLst/>
            </a:prstGeom>
          </p:spPr>
        </p:pic>
        <p:sp>
          <p:nvSpPr>
            <p:cNvPr id="12" name="圆角矩形 4">
              <a:extLst>
                <a:ext uri="{FF2B5EF4-FFF2-40B4-BE49-F238E27FC236}">
                  <a16:creationId xmlns:a16="http://schemas.microsoft.com/office/drawing/2014/main" id="{23726A01-3DB9-4AC7-ED92-E33B6F488E11}"/>
                </a:ext>
              </a:extLst>
            </p:cNvPr>
            <p:cNvSpPr txBox="1"/>
            <p:nvPr/>
          </p:nvSpPr>
          <p:spPr>
            <a:xfrm>
              <a:off x="639972" y="5064951"/>
              <a:ext cx="1737309" cy="346328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Time-domain</a:t>
              </a:r>
              <a:endPara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圆角矩形 4">
              <a:extLst>
                <a:ext uri="{FF2B5EF4-FFF2-40B4-BE49-F238E27FC236}">
                  <a16:creationId xmlns:a16="http://schemas.microsoft.com/office/drawing/2014/main" id="{3F376E5A-DC85-4117-AC7E-E886B1F8D3CD}"/>
                </a:ext>
              </a:extLst>
            </p:cNvPr>
            <p:cNvSpPr txBox="1"/>
            <p:nvPr/>
          </p:nvSpPr>
          <p:spPr>
            <a:xfrm>
              <a:off x="106680" y="5583814"/>
              <a:ext cx="2275657" cy="346328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Frequency-domain</a:t>
              </a:r>
              <a:endPara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F57F118-57DA-0495-0EF4-1A988C867C24}"/>
              </a:ext>
            </a:extLst>
          </p:cNvPr>
          <p:cNvGrpSpPr/>
          <p:nvPr/>
        </p:nvGrpSpPr>
        <p:grpSpPr>
          <a:xfrm>
            <a:off x="3373462" y="4620236"/>
            <a:ext cx="4320540" cy="1786731"/>
            <a:chOff x="2805857" y="4686622"/>
            <a:chExt cx="4320540" cy="178673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2ED0EE8-5ADD-26C4-EE2B-C8C20FDB6694}"/>
                </a:ext>
              </a:extLst>
            </p:cNvPr>
            <p:cNvSpPr/>
            <p:nvPr/>
          </p:nvSpPr>
          <p:spPr>
            <a:xfrm>
              <a:off x="4562741" y="4686622"/>
              <a:ext cx="403386" cy="1094179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箭头: 下 15">
              <a:extLst>
                <a:ext uri="{FF2B5EF4-FFF2-40B4-BE49-F238E27FC236}">
                  <a16:creationId xmlns:a16="http://schemas.microsoft.com/office/drawing/2014/main" id="{23ABA368-62CD-A2BF-2C74-B2377154306D}"/>
                </a:ext>
              </a:extLst>
            </p:cNvPr>
            <p:cNvSpPr/>
            <p:nvPr/>
          </p:nvSpPr>
          <p:spPr>
            <a:xfrm>
              <a:off x="4617662" y="5837035"/>
              <a:ext cx="309455" cy="233756"/>
            </a:xfrm>
            <a:prstGeom prst="down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17" name="圆角矩形 4">
              <a:extLst>
                <a:ext uri="{FF2B5EF4-FFF2-40B4-BE49-F238E27FC236}">
                  <a16:creationId xmlns:a16="http://schemas.microsoft.com/office/drawing/2014/main" id="{ED6AE203-1979-B20B-D7AD-4F023F8931A5}"/>
                </a:ext>
              </a:extLst>
            </p:cNvPr>
            <p:cNvSpPr txBox="1"/>
            <p:nvPr/>
          </p:nvSpPr>
          <p:spPr>
            <a:xfrm>
              <a:off x="2805857" y="6127025"/>
              <a:ext cx="4320540" cy="346328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Existing models: separate design</a:t>
              </a:r>
              <a:endPara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华文楷体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F097F9A-7C29-96F5-279F-6E20A0974D8C}"/>
              </a:ext>
            </a:extLst>
          </p:cNvPr>
          <p:cNvGrpSpPr/>
          <p:nvPr/>
        </p:nvGrpSpPr>
        <p:grpSpPr>
          <a:xfrm>
            <a:off x="8360230" y="4620236"/>
            <a:ext cx="3032760" cy="1786731"/>
            <a:chOff x="7792625" y="4686622"/>
            <a:chExt cx="3032760" cy="1786731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E46B9FA-0295-A1C3-6086-AAB75545E908}"/>
                </a:ext>
              </a:extLst>
            </p:cNvPr>
            <p:cNvSpPr/>
            <p:nvPr/>
          </p:nvSpPr>
          <p:spPr>
            <a:xfrm>
              <a:off x="8681235" y="4686622"/>
              <a:ext cx="627770" cy="1094179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箭头: 下 19">
              <a:extLst>
                <a:ext uri="{FF2B5EF4-FFF2-40B4-BE49-F238E27FC236}">
                  <a16:creationId xmlns:a16="http://schemas.microsoft.com/office/drawing/2014/main" id="{6762643C-FC44-A577-4163-9459E797B729}"/>
                </a:ext>
              </a:extLst>
            </p:cNvPr>
            <p:cNvSpPr/>
            <p:nvPr/>
          </p:nvSpPr>
          <p:spPr>
            <a:xfrm>
              <a:off x="8840392" y="5838268"/>
              <a:ext cx="309455" cy="233756"/>
            </a:xfrm>
            <a:prstGeom prst="down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1" name="圆角矩形 4">
              <a:extLst>
                <a:ext uri="{FF2B5EF4-FFF2-40B4-BE49-F238E27FC236}">
                  <a16:creationId xmlns:a16="http://schemas.microsoft.com/office/drawing/2014/main" id="{BF1C1FDE-AA29-CCEC-448E-DEA0A5DCC80F}"/>
                </a:ext>
              </a:extLst>
            </p:cNvPr>
            <p:cNvSpPr txBox="1"/>
            <p:nvPr/>
          </p:nvSpPr>
          <p:spPr>
            <a:xfrm>
              <a:off x="7792625" y="6127025"/>
              <a:ext cx="3032760" cy="346328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WiFo: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 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a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 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unified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 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model</a:t>
              </a:r>
              <a:endPara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华文楷体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1475BF4-E9D7-A3CF-8ED5-3B916BE2F37F}"/>
              </a:ext>
            </a:extLst>
          </p:cNvPr>
          <p:cNvGrpSpPr/>
          <p:nvPr/>
        </p:nvGrpSpPr>
        <p:grpSpPr>
          <a:xfrm>
            <a:off x="155621" y="2035068"/>
            <a:ext cx="11288776" cy="2285463"/>
            <a:chOff x="155621" y="2035068"/>
            <a:chExt cx="11288776" cy="228546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DE30120-324C-16FB-5723-6D77C92D4C0A}"/>
                </a:ext>
              </a:extLst>
            </p:cNvPr>
            <p:cNvSpPr/>
            <p:nvPr/>
          </p:nvSpPr>
          <p:spPr>
            <a:xfrm>
              <a:off x="155621" y="2658538"/>
              <a:ext cx="11288776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4400" algn="l" defTabSz="4572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 typeface="Wingdings" charset="2"/>
                <a:buChar char="q"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 WiFo</a:t>
              </a: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[1]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: The first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wi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reless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fo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华文楷体"/>
                </a:rPr>
                <a:t>undation model for channel prediction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 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800100" marR="0" lvl="1" indent="-284400" algn="l" defTabSz="4572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>
                  <a:srgbClr val="0432FF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The </a:t>
              </a:r>
              <a:r>
                <a:rPr kumimoji="1" lang="en-US" altLang="zh-CN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first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model to address</a:t>
              </a:r>
              <a:r>
                <a:rPr kumimoji="1" lang="en-US" altLang="zh-CN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 time-domain and frequency-domain prediction tasks in a </a:t>
              </a:r>
              <a:r>
                <a:rPr kumimoji="1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one-for-all manner</a:t>
              </a:r>
              <a:r>
                <a:rPr kumimoji="1" lang="en-US" altLang="zh-CN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, handling </a:t>
              </a:r>
              <a:r>
                <a:rPr kumimoji="1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diverse CSI distributions </a:t>
              </a:r>
              <a:r>
                <a:rPr kumimoji="1" lang="en-US" altLang="zh-CN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and </a:t>
              </a:r>
              <a:r>
                <a:rPr kumimoji="1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system configurations</a:t>
              </a:r>
            </a:p>
            <a:p>
              <a:pPr marL="800100" marR="0" lvl="1" indent="-284400" algn="l" defTabSz="4572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>
                  <a:srgbClr val="0432FF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1" lang="en-US" altLang="zh-CN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Pretrained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on a </a:t>
              </a:r>
              <a:r>
                <a:rPr kumimoji="1" lang="en-US" altLang="zh-CN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massive heterogeneous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CSI dataset, WiFo can be directly utilized for channel prediction </a:t>
              </a:r>
              <a:r>
                <a:rPr kumimoji="1" lang="en-US" altLang="zh-CN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without fine-tuning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箭头: 虚尾 54">
              <a:extLst>
                <a:ext uri="{FF2B5EF4-FFF2-40B4-BE49-F238E27FC236}">
                  <a16:creationId xmlns:a16="http://schemas.microsoft.com/office/drawing/2014/main" id="{7BF936F0-AFEA-7515-E7F4-BD67E5DA41A8}"/>
                </a:ext>
              </a:extLst>
            </p:cNvPr>
            <p:cNvSpPr/>
            <p:nvPr/>
          </p:nvSpPr>
          <p:spPr>
            <a:xfrm rot="5400000">
              <a:off x="5554069" y="1861939"/>
              <a:ext cx="427211" cy="773469"/>
            </a:xfrm>
            <a:prstGeom prst="striped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EEECE1">
                  <a:lumMod val="50000"/>
                </a:srgbClr>
              </a:solidFill>
            </a:ln>
            <a:effectLst/>
          </p:spPr>
          <p:txBody>
            <a:bodyPr rtlCol="0" anchor="ctr"/>
            <a:lstStyle/>
            <a:p>
              <a:pPr marL="0" marR="0" lvl="0" indent="0" algn="just" defTabSz="914400" rtl="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7ADC72CB-EC0A-43D4-6E0B-357126C1C53F}"/>
              </a:ext>
            </a:extLst>
          </p:cNvPr>
          <p:cNvSpPr txBox="1"/>
          <p:nvPr/>
        </p:nvSpPr>
        <p:spPr>
          <a:xfrm>
            <a:off x="5548" y="6605634"/>
            <a:ext cx="122250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[1]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微软雅黑" panose="020B0503020204020204" pitchFamily="34" charset="-122"/>
                <a:cs typeface="Times" panose="02020603050405020304" pitchFamily="18" charset="0"/>
              </a:rPr>
              <a:t>B.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微软雅黑" panose="020B0503020204020204" pitchFamily="34" charset="-122"/>
                <a:cs typeface="Times" panose="02020603050405020304" pitchFamily="18" charset="0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微软雅黑" panose="020B0503020204020204" pitchFamily="34" charset="-122"/>
                <a:cs typeface="Times" panose="02020603050405020304" pitchFamily="18" charset="0"/>
              </a:rPr>
              <a:t>Liu, S. Gao, X. Liu, X. Cheng, L. Yang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“WiFo: Wireless Foundation Model for Channel Prediction. ” </a:t>
            </a:r>
            <a:r>
              <a: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SCIENCE CHINA Information Sciences,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June 2025, 68(6):</a:t>
            </a:r>
            <a:r>
              <a:rPr kumimoji="0" lang="sv-SE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162302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标题 226">
            <a:extLst>
              <a:ext uri="{FF2B5EF4-FFF2-40B4-BE49-F238E27FC236}">
                <a16:creationId xmlns:a16="http://schemas.microsoft.com/office/drawing/2014/main" id="{9ADB864E-B510-2A08-46E3-D609E826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0" y="-75165"/>
            <a:ext cx="6751320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WiFo: Network Structure</a:t>
            </a:r>
            <a:endParaRPr lang="zh-CN" alt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BF5017F-F2E5-EE42-41FA-B3960B50C332}"/>
              </a:ext>
            </a:extLst>
          </p:cNvPr>
          <p:cNvSpPr/>
          <p:nvPr/>
        </p:nvSpPr>
        <p:spPr>
          <a:xfrm>
            <a:off x="365422" y="869781"/>
            <a:ext cx="11281146" cy="229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44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Masked autoencoder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(MAE) based network structure for CSI reconstruction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800100" marR="0" lvl="1" indent="-2844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3D patching and masking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process the original 3D CSI with 3D patching and masking</a:t>
            </a:r>
          </a:p>
          <a:p>
            <a:pPr marL="800100" marR="0" lvl="1" indent="-2844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CSI embedding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e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mbed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visible CSI patches into a series of tokens and feed them into the encoder</a:t>
            </a:r>
          </a:p>
          <a:p>
            <a:pPr marL="800100" marR="0" lvl="1" indent="-2844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Encoder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Vision Transformer (ViT) as the backbone network with proposed STF positional encoding</a:t>
            </a:r>
          </a:p>
          <a:p>
            <a:pPr marL="800100" marR="0" lvl="1" indent="-2844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Decoder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concatenate CSI tokens with learnable mask tokens, and adopt a lightweight ViT architecture as backbone network. Finally, original CSI is reconstructed using MLP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B4F92CBD-EAB3-41CE-A244-E3FF62C2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6E6D3BE-341F-7444-3090-EC218AC63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61" y="3532911"/>
            <a:ext cx="10346774" cy="26202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04DEDD0-2387-B483-B427-BE9D9D44CB1D}"/>
              </a:ext>
            </a:extLst>
          </p:cNvPr>
          <p:cNvSpPr txBox="1"/>
          <p:nvPr/>
        </p:nvSpPr>
        <p:spPr>
          <a:xfrm>
            <a:off x="5548" y="6605634"/>
            <a:ext cx="122250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[1]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微软雅黑" panose="020B0503020204020204" pitchFamily="34" charset="-122"/>
                <a:cs typeface="Times" panose="02020603050405020304" pitchFamily="18" charset="0"/>
              </a:rPr>
              <a:t>B.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微软雅黑" panose="020B0503020204020204" pitchFamily="34" charset="-122"/>
                <a:cs typeface="Times" panose="02020603050405020304" pitchFamily="18" charset="0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微软雅黑" panose="020B0503020204020204" pitchFamily="34" charset="-122"/>
                <a:cs typeface="Times" panose="02020603050405020304" pitchFamily="18" charset="0"/>
              </a:rPr>
              <a:t>Liu, S. Gao, X. Liu, X. Cheng, L. Yang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“WiFo: Wireless Foundation Model for Channel Prediction. ” </a:t>
            </a:r>
            <a:r>
              <a: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SCIENCE CHINA Information Sciences,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June 2025, 68(6):</a:t>
            </a:r>
            <a:r>
              <a:rPr kumimoji="0" lang="sv-SE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162302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1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80B72-B1B5-71B5-129D-62646E2C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标题 226">
            <a:extLst>
              <a:ext uri="{FF2B5EF4-FFF2-40B4-BE49-F238E27FC236}">
                <a16:creationId xmlns:a16="http://schemas.microsoft.com/office/drawing/2014/main" id="{41968593-F36F-050D-7DB8-E3049A4D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-75165"/>
            <a:ext cx="8084820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Self-Supervised Pre-training </a:t>
            </a:r>
            <a:endParaRPr lang="zh-CN" alt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C2D7C2F-76AE-C9AA-F52F-58ED9188D72F}"/>
              </a:ext>
            </a:extLst>
          </p:cNvPr>
          <p:cNvSpPr/>
          <p:nvPr/>
        </p:nvSpPr>
        <p:spPr>
          <a:xfrm>
            <a:off x="365422" y="869781"/>
            <a:ext cx="11826578" cy="157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44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Pre-training scheme: masked reconstruction</a:t>
            </a:r>
          </a:p>
          <a:p>
            <a:pPr marL="800100" marR="0" lvl="1" indent="-2844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Time-domain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frequency-domain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random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masked reconstruction: mask CSI along time dimension, frequency dimension, or randomly to enhance the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multi-domain channel prediction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capability</a:t>
            </a:r>
          </a:p>
          <a:p>
            <a:pPr marL="800100" marR="0" lvl="1" indent="-2844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Loss function: minimizing the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NMSE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between reconstructed CSI and original CSI</a:t>
            </a: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9860663B-FAE1-E5A4-7C45-4DDCA0F3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E5BAF1E-9907-5B50-DBF8-0B26A10595D6}"/>
              </a:ext>
            </a:extLst>
          </p:cNvPr>
          <p:cNvSpPr/>
          <p:nvPr/>
        </p:nvSpPr>
        <p:spPr>
          <a:xfrm>
            <a:off x="365422" y="5669787"/>
            <a:ext cx="11591718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44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Model inference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After pre-training, WiFo possesses a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general CSI reconstruction capability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which can be directly applied to time-domain/frequency-domain channel prediction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19A8B417-9AA5-6455-5F3F-429C11012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2" y="2788894"/>
            <a:ext cx="2160000" cy="2160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9821FF2-0112-08ED-4F40-B70AF4A0B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90" y="2788894"/>
            <a:ext cx="2160000" cy="2160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3923950-9905-2C7A-094C-F48549109A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69" y="2790006"/>
            <a:ext cx="2160000" cy="2160000"/>
          </a:xfrm>
          <a:prstGeom prst="rect">
            <a:avLst/>
          </a:prstGeom>
        </p:spPr>
      </p:pic>
      <p:sp>
        <p:nvSpPr>
          <p:cNvPr id="34" name="圆角矩形 4">
            <a:extLst>
              <a:ext uri="{FF2B5EF4-FFF2-40B4-BE49-F238E27FC236}">
                <a16:creationId xmlns:a16="http://schemas.microsoft.com/office/drawing/2014/main" id="{2A7863BF-93A8-FAC1-7AC4-D53112294FE0}"/>
              </a:ext>
            </a:extLst>
          </p:cNvPr>
          <p:cNvSpPr txBox="1"/>
          <p:nvPr/>
        </p:nvSpPr>
        <p:spPr>
          <a:xfrm>
            <a:off x="546381" y="4906636"/>
            <a:ext cx="1971162" cy="6841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Time-masked</a:t>
            </a:r>
          </a:p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reconstruction </a:t>
            </a: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圆角矩形 4">
            <a:extLst>
              <a:ext uri="{FF2B5EF4-FFF2-40B4-BE49-F238E27FC236}">
                <a16:creationId xmlns:a16="http://schemas.microsoft.com/office/drawing/2014/main" id="{7D9EFF99-2115-39C0-06EC-3A0F8E91880B}"/>
              </a:ext>
            </a:extLst>
          </p:cNvPr>
          <p:cNvSpPr txBox="1"/>
          <p:nvPr/>
        </p:nvSpPr>
        <p:spPr>
          <a:xfrm>
            <a:off x="3029779" y="4948894"/>
            <a:ext cx="2310611" cy="6841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Frequency-masked</a:t>
            </a:r>
          </a:p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reconstruction </a:t>
            </a: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圆角矩形 4">
            <a:extLst>
              <a:ext uri="{FF2B5EF4-FFF2-40B4-BE49-F238E27FC236}">
                <a16:creationId xmlns:a16="http://schemas.microsoft.com/office/drawing/2014/main" id="{EE460A73-0AFA-41C2-0E09-14F91B3FA13A}"/>
              </a:ext>
            </a:extLst>
          </p:cNvPr>
          <p:cNvSpPr txBox="1"/>
          <p:nvPr/>
        </p:nvSpPr>
        <p:spPr>
          <a:xfrm>
            <a:off x="5841868" y="4953456"/>
            <a:ext cx="2160000" cy="6841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Random-masked</a:t>
            </a:r>
          </a:p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reconstruction </a:t>
            </a: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13C0F14-CF7E-1BDA-B6A7-DEDC91A7F03E}"/>
              </a:ext>
            </a:extLst>
          </p:cNvPr>
          <p:cNvGrpSpPr/>
          <p:nvPr/>
        </p:nvGrpSpPr>
        <p:grpSpPr>
          <a:xfrm>
            <a:off x="365422" y="2672948"/>
            <a:ext cx="11129873" cy="2917845"/>
            <a:chOff x="367506" y="2272880"/>
            <a:chExt cx="11129873" cy="2917845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37268910-8610-5231-1106-390026239322}"/>
                </a:ext>
              </a:extLst>
            </p:cNvPr>
            <p:cNvGrpSpPr/>
            <p:nvPr/>
          </p:nvGrpSpPr>
          <p:grpSpPr>
            <a:xfrm>
              <a:off x="367506" y="2272880"/>
              <a:ext cx="11129873" cy="2917845"/>
              <a:chOff x="632323" y="2810436"/>
              <a:chExt cx="11129873" cy="2917845"/>
            </a:xfrm>
          </p:grpSpPr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A152A318-4A70-4F46-F32F-9337D0148939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2196" y="2926382"/>
                <a:ext cx="2160000" cy="2160000"/>
              </a:xfrm>
              <a:prstGeom prst="rect">
                <a:avLst/>
              </a:prstGeom>
            </p:spPr>
          </p:pic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93F735C-598E-4FE7-4167-AC3FAF8BD128}"/>
                  </a:ext>
                </a:extLst>
              </p:cNvPr>
              <p:cNvSpPr/>
              <p:nvPr/>
            </p:nvSpPr>
            <p:spPr>
              <a:xfrm>
                <a:off x="632323" y="2810436"/>
                <a:ext cx="7912058" cy="2917845"/>
              </a:xfrm>
              <a:prstGeom prst="rect">
                <a:avLst/>
              </a:prstGeom>
              <a:noFill/>
              <a:ln w="19050" cap="flat" cmpd="thickThin" algn="ctr">
                <a:solidFill>
                  <a:srgbClr val="C00000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" name="箭头: 虚尾 54">
                <a:extLst>
                  <a:ext uri="{FF2B5EF4-FFF2-40B4-BE49-F238E27FC236}">
                    <a16:creationId xmlns:a16="http://schemas.microsoft.com/office/drawing/2014/main" id="{F34C3A87-D1EA-F2CA-1629-815C429C0FCA}"/>
                  </a:ext>
                </a:extLst>
              </p:cNvPr>
              <p:cNvSpPr/>
              <p:nvPr/>
            </p:nvSpPr>
            <p:spPr>
              <a:xfrm>
                <a:off x="8694992" y="3676113"/>
                <a:ext cx="572670" cy="773469"/>
              </a:xfrm>
              <a:prstGeom prst="stripedRightArrow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>
                <a:solidFill>
                  <a:srgbClr val="EEECE1">
                    <a:lumMod val="50000"/>
                  </a:srgbClr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400" rtl="0" eaLnBrk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" name="圆角矩形 4">
                <a:extLst>
                  <a:ext uri="{FF2B5EF4-FFF2-40B4-BE49-F238E27FC236}">
                    <a16:creationId xmlns:a16="http://schemas.microsoft.com/office/drawing/2014/main" id="{5BA5A05A-2C83-7390-8D38-8712718C9B2D}"/>
                  </a:ext>
                </a:extLst>
              </p:cNvPr>
              <p:cNvSpPr txBox="1"/>
              <p:nvPr/>
            </p:nvSpPr>
            <p:spPr>
              <a:xfrm>
                <a:off x="8629442" y="3256920"/>
                <a:ext cx="1385192" cy="34632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>
                  <a:rot lat="0" lon="0" rev="7500000"/>
                </a:lightRig>
              </a:scene3d>
              <a:sp3d z="152400"/>
            </p:spPr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marR="0" lvl="0" indent="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WiFo</a:t>
                </a:r>
                <a:endParaRPr kumimoji="0" lang="zh-CN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圆角矩形 4">
              <a:extLst>
                <a:ext uri="{FF2B5EF4-FFF2-40B4-BE49-F238E27FC236}">
                  <a16:creationId xmlns:a16="http://schemas.microsoft.com/office/drawing/2014/main" id="{EE230671-FE2C-653A-352B-65FB2A2BEE88}"/>
                </a:ext>
              </a:extLst>
            </p:cNvPr>
            <p:cNvSpPr txBox="1"/>
            <p:nvPr/>
          </p:nvSpPr>
          <p:spPr>
            <a:xfrm>
              <a:off x="9355964" y="4663807"/>
              <a:ext cx="1627785" cy="43930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152400"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 Historic" panose="020B0502040204020203" pitchFamily="34" charset="0"/>
                  <a:cs typeface="Arial" panose="020B0604020202020204" pitchFamily="34" charset="0"/>
                </a:rPr>
                <a:t>Original CSI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9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470E1-46B9-B2E3-671C-BDB600978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F8E8-C538-7BF5-D25C-891AF550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392" y="-96447"/>
            <a:ext cx="11408521" cy="83557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WiFo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E7781F8-392B-6784-AE64-352BCBB25AC0}"/>
              </a:ext>
            </a:extLst>
          </p:cNvPr>
          <p:cNvSpPr/>
          <p:nvPr/>
        </p:nvSpPr>
        <p:spPr>
          <a:xfrm>
            <a:off x="149542" y="854578"/>
            <a:ext cx="11892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600"/>
              </a:spcBef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Experimental results</a:t>
            </a:r>
            <a:endParaRPr lang="nn-NO" altLang="zh-CN" sz="200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WiFo is capable of training on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16 heterogeneous CSI datasets 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WiFo demonstrates remarkable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zero-shot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channel prediction performance, even surpassing the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full-shot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performance of task-specific AI baselines.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B09D970-FD65-A4E5-9A80-FCFCDCE0EF32}"/>
              </a:ext>
            </a:extLst>
          </p:cNvPr>
          <p:cNvGrpSpPr/>
          <p:nvPr/>
        </p:nvGrpSpPr>
        <p:grpSpPr>
          <a:xfrm>
            <a:off x="149542" y="3748039"/>
            <a:ext cx="11892916" cy="2254035"/>
            <a:chOff x="149542" y="3748039"/>
            <a:chExt cx="11892916" cy="2254035"/>
          </a:xfrm>
        </p:grpSpPr>
        <p:sp>
          <p:nvSpPr>
            <p:cNvPr id="6" name="箭头: 虚尾 54">
              <a:extLst>
                <a:ext uri="{FF2B5EF4-FFF2-40B4-BE49-F238E27FC236}">
                  <a16:creationId xmlns:a16="http://schemas.microsoft.com/office/drawing/2014/main" id="{A41B97CD-D2EF-FD0B-10C4-93432611F883}"/>
                </a:ext>
              </a:extLst>
            </p:cNvPr>
            <p:cNvSpPr/>
            <p:nvPr/>
          </p:nvSpPr>
          <p:spPr>
            <a:xfrm rot="5400000">
              <a:off x="5914336" y="3400598"/>
              <a:ext cx="363328" cy="1058210"/>
            </a:xfrm>
            <a:prstGeom prst="stripedRightArrow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EEECE1">
                  <a:lumMod val="50000"/>
                </a:srgbClr>
              </a:solidFill>
            </a:ln>
            <a:effectLst/>
          </p:spPr>
          <p:txBody>
            <a:bodyPr rtlCol="0" anchor="ctr"/>
            <a:lstStyle/>
            <a:p>
              <a:pPr marL="0" marR="0" lvl="0" indent="0" algn="just" defTabSz="9144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98AE712-B808-4D5E-7727-6B79EC998DDE}"/>
                </a:ext>
              </a:extLst>
            </p:cNvPr>
            <p:cNvSpPr/>
            <p:nvPr/>
          </p:nvSpPr>
          <p:spPr>
            <a:xfrm>
              <a:off x="149542" y="4263136"/>
              <a:ext cx="11892916" cy="1738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spcBef>
                  <a:spcPts val="600"/>
                </a:spcBef>
                <a:buClr>
                  <a:srgbClr val="0000FF"/>
                </a:buClr>
                <a:buSzTx/>
                <a:buFont typeface="Wingdings" charset="2"/>
                <a:buChar char="q"/>
                <a:tabLst/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Competition objective</a:t>
              </a:r>
              <a:endParaRPr lang="nn-NO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pPr marL="800100" lvl="1" indent="-342900" defTabSz="457200">
                <a:spcBef>
                  <a:spcPts val="600"/>
                </a:spcBef>
                <a:buClr>
                  <a:srgbClr val="0000FF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Fully explore </a:t>
              </a:r>
              <a:r>
                <a:rPr lang="en-US" altLang="zh-CN" dirty="0" err="1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WiFo’s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potential to empower CSI-related downstream tasks through </a:t>
              </a:r>
              <a:r>
                <a: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fine-tuning</a:t>
              </a:r>
            </a:p>
            <a:p>
              <a:pPr marL="800100" lvl="1" indent="-342900" defTabSz="457200">
                <a:spcBef>
                  <a:spcPts val="600"/>
                </a:spcBef>
                <a:buClr>
                  <a:srgbClr val="0000FF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</a:t>
              </a:r>
              <a:r>
                <a:rPr kumimoji="0" lang="en-US" altLang="zh-CN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hree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representative CSI-related SoM tasks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: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channel estimation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, 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LoS/NLoS classification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, and 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Vision-aided wireless localization</a:t>
              </a:r>
            </a:p>
            <a:p>
              <a:pPr marL="800100" lvl="1" indent="-342900" defTabSz="457200">
                <a:spcBef>
                  <a:spcPts val="600"/>
                </a:spcBef>
                <a:buClr>
                  <a:srgbClr val="0000FF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The </a:t>
              </a:r>
              <a:r>
                <a: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base version 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of WiFo is adopted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：</a:t>
              </a:r>
              <a:r>
                <a: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21.6M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parameters</a:t>
              </a:r>
              <a:endPara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100">
            <a:extLst>
              <a:ext uri="{FF2B5EF4-FFF2-40B4-BE49-F238E27FC236}">
                <a16:creationId xmlns:a16="http://schemas.microsoft.com/office/drawing/2014/main" id="{601AC04C-EEC1-171C-3AB0-6337A126DFC7}"/>
              </a:ext>
            </a:extLst>
          </p:cNvPr>
          <p:cNvSpPr txBox="1"/>
          <p:nvPr/>
        </p:nvSpPr>
        <p:spPr>
          <a:xfrm>
            <a:off x="243260" y="2575168"/>
            <a:ext cx="11799198" cy="1021102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anchor="ctr" anchorCtr="0">
            <a:noAutofit/>
          </a:bodyPr>
          <a:lstStyle>
            <a:defPPr>
              <a:defRPr lang="zh-CN"/>
            </a:defPPr>
            <a:lvl1pPr algn="ctr">
              <a:defRPr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>
              <a:buClr>
                <a:srgbClr val="0432FF"/>
              </a:buClr>
              <a:defRPr/>
            </a:pPr>
            <a:r>
              <a:rPr lang="en-US" altLang="zh-C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Its masked self-supervised training approach enables powerful 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CSI representation learning</a:t>
            </a:r>
            <a:r>
              <a:rPr lang="en-US" altLang="zh-C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making it highly promising for a broad spectrum of 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CSI-related downstream </a:t>
            </a:r>
            <a:r>
              <a:rPr lang="en-US" altLang="zh-CN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SoM tasks.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ademic Literature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spDef>
      <a:spPr>
        <a:noFill/>
        <a:ln w="9525">
          <a:solidFill>
            <a:srgbClr val="0054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1_Academic Literature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spDef>
      <a:spPr>
        <a:noFill/>
        <a:ln w="9525">
          <a:solidFill>
            <a:srgbClr val="0054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4.xml><?xml version="1.0" encoding="utf-8"?>
<a:theme xmlns:a="http://schemas.openxmlformats.org/drawingml/2006/main" name="2_Academic Literature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spDef>
      <a:spPr>
        <a:noFill/>
        <a:ln w="9525">
          <a:solidFill>
            <a:srgbClr val="0054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1742</Words>
  <Application>Microsoft Office PowerPoint</Application>
  <PresentationFormat>宽屏</PresentationFormat>
  <Paragraphs>235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等线</vt:lpstr>
      <vt:lpstr>等线 Light</vt:lpstr>
      <vt:lpstr>楷体</vt:lpstr>
      <vt:lpstr>微软雅黑</vt:lpstr>
      <vt:lpstr>微软雅黑</vt:lpstr>
      <vt:lpstr>Arial</vt:lpstr>
      <vt:lpstr>Calibri</vt:lpstr>
      <vt:lpstr>Cambria Math</vt:lpstr>
      <vt:lpstr>Candara</vt:lpstr>
      <vt:lpstr>Courier New</vt:lpstr>
      <vt:lpstr>Euphemia</vt:lpstr>
      <vt:lpstr>Plantagenet Cherokee</vt:lpstr>
      <vt:lpstr>Times</vt:lpstr>
      <vt:lpstr>Times New Roman</vt:lpstr>
      <vt:lpstr>Wingdings</vt:lpstr>
      <vt:lpstr>Office 主题​​</vt:lpstr>
      <vt:lpstr>Academic Literature 16x9</vt:lpstr>
      <vt:lpstr>1_Academic Literature 16x9</vt:lpstr>
      <vt:lpstr>2_Academic Literature 16x9</vt:lpstr>
      <vt:lpstr>ITU AI/ML Challenge:  Wireless foundation model (WiFo) empowered SoM system design</vt:lpstr>
      <vt:lpstr>Outline</vt:lpstr>
      <vt:lpstr>Outline</vt:lpstr>
      <vt:lpstr>SoM</vt:lpstr>
      <vt:lpstr>SoM-enhanced transceiver design</vt:lpstr>
      <vt:lpstr>Wireless Foundation Models</vt:lpstr>
      <vt:lpstr>WiFo: Network Structure</vt:lpstr>
      <vt:lpstr>Self-Supervised Pre-training </vt:lpstr>
      <vt:lpstr>WiFo</vt:lpstr>
      <vt:lpstr>Outline</vt:lpstr>
      <vt:lpstr>Problem Statement</vt:lpstr>
      <vt:lpstr>Problem Statement</vt:lpstr>
      <vt:lpstr>Problem Statement</vt:lpstr>
      <vt:lpstr>Evaluation</vt:lpstr>
      <vt:lpstr>Evaluation</vt:lpstr>
      <vt:lpstr>Outline</vt:lpstr>
      <vt:lpstr>Dataset source</vt:lpstr>
      <vt:lpstr>Other sources</vt:lpstr>
      <vt:lpstr>Baselines</vt:lpstr>
      <vt:lpstr>Outline</vt:lpstr>
      <vt:lpstr>Competition Procedure</vt:lpstr>
      <vt:lpstr>Others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伯珣 刘</dc:creator>
  <cp:lastModifiedBy>伯珣 刘</cp:lastModifiedBy>
  <cp:revision>239</cp:revision>
  <dcterms:created xsi:type="dcterms:W3CDTF">2025-11-25T09:32:16Z</dcterms:created>
  <dcterms:modified xsi:type="dcterms:W3CDTF">2025-11-27T06:28:50Z</dcterms:modified>
</cp:coreProperties>
</file>